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2" r:id="rId1"/>
  </p:sldMasterIdLst>
  <p:notesMasterIdLst>
    <p:notesMasterId r:id="rId30"/>
  </p:notesMasterIdLst>
  <p:handoutMasterIdLst>
    <p:handoutMasterId r:id="rId31"/>
  </p:handoutMasterIdLst>
  <p:sldIdLst>
    <p:sldId id="256" r:id="rId2"/>
    <p:sldId id="260" r:id="rId3"/>
    <p:sldId id="261" r:id="rId4"/>
    <p:sldId id="262" r:id="rId5"/>
    <p:sldId id="285" r:id="rId6"/>
    <p:sldId id="308" r:id="rId7"/>
    <p:sldId id="264" r:id="rId8"/>
    <p:sldId id="265" r:id="rId9"/>
    <p:sldId id="291" r:id="rId10"/>
    <p:sldId id="292" r:id="rId11"/>
    <p:sldId id="293" r:id="rId12"/>
    <p:sldId id="270" r:id="rId13"/>
    <p:sldId id="297" r:id="rId14"/>
    <p:sldId id="298" r:id="rId15"/>
    <p:sldId id="299" r:id="rId16"/>
    <p:sldId id="307" r:id="rId17"/>
    <p:sldId id="300" r:id="rId18"/>
    <p:sldId id="301" r:id="rId19"/>
    <p:sldId id="302" r:id="rId20"/>
    <p:sldId id="303" r:id="rId21"/>
    <p:sldId id="304" r:id="rId22"/>
    <p:sldId id="305" r:id="rId23"/>
    <p:sldId id="306" r:id="rId24"/>
    <p:sldId id="276" r:id="rId25"/>
    <p:sldId id="294" r:id="rId26"/>
    <p:sldId id="295" r:id="rId27"/>
    <p:sldId id="296" r:id="rId28"/>
    <p:sldId id="282" r:id="rId29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黄 祖华" initials="黄" lastIdx="1" clrIdx="0">
    <p:extLst>
      <p:ext uri="{19B8F6BF-5375-455C-9EA6-DF929625EA0E}">
        <p15:presenceInfo xmlns:p15="http://schemas.microsoft.com/office/powerpoint/2012/main" userId="b67dc761b0ad92d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FB1D8"/>
    <a:srgbClr val="3F6E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74" autoAdjust="0"/>
    <p:restoredTop sz="94660"/>
  </p:normalViewPr>
  <p:slideViewPr>
    <p:cSldViewPr snapToGrid="0">
      <p:cViewPr varScale="1">
        <p:scale>
          <a:sx n="95" d="100"/>
          <a:sy n="95" d="100"/>
        </p:scale>
        <p:origin x="893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0" d="100"/>
          <a:sy n="60" d="100"/>
        </p:scale>
        <p:origin x="1496" y="5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2C1FBA-CF23-45CA-A289-03E32D160964}" type="datetimeFigureOut">
              <a:rPr lang="zh-CN" altLang="en-US" smtClean="0"/>
              <a:t>2023/8/19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F2B0C5-C56D-47E9-BCFE-D990A940F1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37004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966BD8-0FC1-456F-BDC6-7D0CA8E36566}" type="datetimeFigureOut">
              <a:rPr lang="zh-CN" altLang="en-US" smtClean="0"/>
              <a:t>2023/8/19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CFC841-E2E1-4802-8701-94EA307E94B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45986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标题幻灯片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7760" y="5815086"/>
            <a:ext cx="2458720" cy="65087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4149566"/>
            <a:ext cx="7886700" cy="899510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48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6" name="副标题 2"/>
          <p:cNvSpPr>
            <a:spLocks noGrp="1"/>
          </p:cNvSpPr>
          <p:nvPr>
            <p:ph type="subTitle" idx="1"/>
          </p:nvPr>
        </p:nvSpPr>
        <p:spPr>
          <a:xfrm>
            <a:off x="628650" y="5114029"/>
            <a:ext cx="7886700" cy="604299"/>
          </a:xfrm>
        </p:spPr>
        <p:txBody>
          <a:bodyPr anchor="ctr">
            <a:noAutofit/>
          </a:bodyPr>
          <a:lstStyle>
            <a:lvl1pPr algn="ctr">
              <a:defRPr lang="zh-CN" altLang="en-US" sz="2400" b="0">
                <a:solidFill>
                  <a:schemeClr val="bg1"/>
                </a:solidFill>
                <a:latin typeface="+mn-ea"/>
                <a:cs typeface="+mj-cs"/>
              </a:defRPr>
            </a:lvl1pPr>
          </a:lstStyle>
          <a:p>
            <a:pPr lvl="0" algn="ctr">
              <a:lnSpc>
                <a:spcPct val="90000"/>
              </a:lnSpc>
              <a:spcBef>
                <a:spcPct val="0"/>
              </a:spcBef>
              <a:buNone/>
            </a:pPr>
            <a:r>
              <a:rPr lang="zh-CN" altLang="en-US"/>
              <a:t>单击以编辑母版副标题样式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" t="172" r="40" b="-12"/>
          <a:stretch/>
        </p:blipFill>
        <p:spPr>
          <a:xfrm>
            <a:off x="0" y="0"/>
            <a:ext cx="9144000" cy="3899805"/>
          </a:xfrm>
          <a:prstGeom prst="rect">
            <a:avLst/>
          </a:prstGeom>
          <a:ln>
            <a:noFill/>
          </a:ln>
        </p:spPr>
      </p:pic>
      <p:cxnSp>
        <p:nvCxnSpPr>
          <p:cNvPr id="9" name="直接连接符 8"/>
          <p:cNvCxnSpPr/>
          <p:nvPr/>
        </p:nvCxnSpPr>
        <p:spPr>
          <a:xfrm>
            <a:off x="0" y="3899805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04896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  <p15:guide id="3" orient="horz" pos="2160">
          <p15:clr>
            <a:srgbClr val="FBAE40"/>
          </p15:clr>
        </p15:guide>
        <p15:guide id="4" pos="216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空白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8250026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97600" y="313200"/>
            <a:ext cx="3651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zh-CN" altLang="en-US" sz="1200" spc="-60" baseline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E1703B59-C883-4B8B-974E-AFB30A6C43A7}" type="slidenum">
              <a:rPr lang="en-US" altLang="zh-CN" smtClean="0"/>
              <a:pPr/>
              <a:t>‹#›</a:t>
            </a:fld>
            <a:endParaRPr lang="en-US" altLang="zh-CN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23504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两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内容占位符 11"/>
          <p:cNvSpPr>
            <a:spLocks noGrp="1"/>
          </p:cNvSpPr>
          <p:nvPr>
            <p:ph sz="quarter" idx="10"/>
          </p:nvPr>
        </p:nvSpPr>
        <p:spPr>
          <a:xfrm>
            <a:off x="262394" y="1717675"/>
            <a:ext cx="403200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6" name="内容占位符 15"/>
          <p:cNvSpPr>
            <a:spLocks noGrp="1"/>
          </p:cNvSpPr>
          <p:nvPr>
            <p:ph sz="quarter" idx="11"/>
          </p:nvPr>
        </p:nvSpPr>
        <p:spPr>
          <a:xfrm>
            <a:off x="4786313" y="1717675"/>
            <a:ext cx="403225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62393" y="975600"/>
            <a:ext cx="8556169" cy="576000"/>
          </a:xfrm>
          <a:prstGeom prst="rect">
            <a:avLst/>
          </a:prstGeom>
        </p:spPr>
        <p:txBody>
          <a:bodyPr/>
          <a:lstStyle>
            <a:lvl1pPr>
              <a:defRPr lang="zh-CN" altLang="en-US" sz="32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9423215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3" pos="1620">
          <p15:clr>
            <a:srgbClr val="FBAE40"/>
          </p15:clr>
        </p15:guide>
        <p15:guide id="4" pos="216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两栏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1682"/>
            <a:ext cx="9144000" cy="332713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8250026" y="313200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内容占位符 11"/>
          <p:cNvSpPr>
            <a:spLocks noGrp="1"/>
          </p:cNvSpPr>
          <p:nvPr>
            <p:ph sz="quarter" idx="10"/>
          </p:nvPr>
        </p:nvSpPr>
        <p:spPr>
          <a:xfrm>
            <a:off x="262394" y="1717675"/>
            <a:ext cx="403200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6" name="内容占位符 15"/>
          <p:cNvSpPr>
            <a:spLocks noGrp="1"/>
          </p:cNvSpPr>
          <p:nvPr>
            <p:ph sz="quarter" idx="11"/>
          </p:nvPr>
        </p:nvSpPr>
        <p:spPr>
          <a:xfrm>
            <a:off x="4786313" y="1717675"/>
            <a:ext cx="403225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21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96565" y="313200"/>
            <a:ext cx="4871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zh-CN" altLang="en-US" sz="1200" spc="-60" baseline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54BD5A17-3153-4A95-988E-B577C14000F1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62393" y="975600"/>
            <a:ext cx="8566445" cy="576000"/>
          </a:xfrm>
          <a:prstGeom prst="rect">
            <a:avLst/>
          </a:prstGeom>
        </p:spPr>
        <p:txBody>
          <a:bodyPr/>
          <a:lstStyle>
            <a:lvl1pPr>
              <a:defRPr lang="zh-CN" altLang="en-US" sz="32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231682"/>
            <a:ext cx="9144000" cy="33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1024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pos="5193">
          <p15:clr>
            <a:srgbClr val="FBAE40"/>
          </p15:clr>
        </p15:guide>
        <p15:guide id="5" pos="1620">
          <p15:clr>
            <a:srgbClr val="FBAE40"/>
          </p15:clr>
        </p15:guide>
        <p15:guide id="6" pos="2921">
          <p15:clr>
            <a:srgbClr val="FBAE40"/>
          </p15:clr>
        </p15:guide>
        <p15:guide id="7" pos="2160" userDrawn="1">
          <p15:clr>
            <a:srgbClr val="FBAE40"/>
          </p15:clr>
        </p15:guide>
        <p15:guide id="8" pos="3895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对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 hasCustomPrompt="1"/>
          </p:nvPr>
        </p:nvSpPr>
        <p:spPr>
          <a:xfrm>
            <a:off x="262394" y="960114"/>
            <a:ext cx="4032000" cy="574183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28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cxnSp>
        <p:nvCxnSpPr>
          <p:cNvPr id="3" name="直接连接符 2"/>
          <p:cNvCxnSpPr/>
          <p:nvPr/>
        </p:nvCxnSpPr>
        <p:spPr>
          <a:xfrm flipV="1">
            <a:off x="0" y="1550505"/>
            <a:ext cx="9144000" cy="79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内容占位符 11"/>
          <p:cNvSpPr>
            <a:spLocks noGrp="1"/>
          </p:cNvSpPr>
          <p:nvPr>
            <p:ph sz="quarter" idx="10"/>
          </p:nvPr>
        </p:nvSpPr>
        <p:spPr>
          <a:xfrm>
            <a:off x="262394" y="1717675"/>
            <a:ext cx="403200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6" name="内容占位符 15"/>
          <p:cNvSpPr>
            <a:spLocks noGrp="1"/>
          </p:cNvSpPr>
          <p:nvPr>
            <p:ph sz="quarter" idx="11"/>
          </p:nvPr>
        </p:nvSpPr>
        <p:spPr>
          <a:xfrm>
            <a:off x="4786313" y="1717675"/>
            <a:ext cx="403225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8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4786313" y="958297"/>
            <a:ext cx="4032000" cy="576000"/>
          </a:xfrm>
        </p:spPr>
        <p:txBody>
          <a:bodyPr anchor="b">
            <a:normAutofit/>
          </a:bodyPr>
          <a:lstStyle>
            <a:lvl1pPr marL="0" indent="0" algn="ctr">
              <a:buNone/>
              <a:defRPr lang="zh-CN" altLang="en-US" sz="2800" b="1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28600" lvl="0" indent="-228600" algn="ctr">
              <a:lnSpc>
                <a:spcPct val="90000"/>
              </a:lnSpc>
              <a:spcBef>
                <a:spcPct val="0"/>
              </a:spcBef>
            </a:pPr>
            <a:r>
              <a:rPr lang="zh-CN" altLang="en-US" dirty="0"/>
              <a:t>单击此处编辑标题</a:t>
            </a: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20" name="矩形 19"/>
          <p:cNvSpPr/>
          <p:nvPr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13" name="矩形 12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5" name="矩形 14"/>
          <p:cNvSpPr/>
          <p:nvPr userDrawn="1"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94756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3" pos="1620">
          <p15:clr>
            <a:srgbClr val="FBAE40"/>
          </p15:clr>
        </p15:guide>
        <p15:guide id="4" pos="216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对比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24" name="矩形 23"/>
          <p:cNvSpPr/>
          <p:nvPr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8250026" y="313200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title" hasCustomPrompt="1"/>
          </p:nvPr>
        </p:nvSpPr>
        <p:spPr>
          <a:xfrm>
            <a:off x="262394" y="960114"/>
            <a:ext cx="4032000" cy="574183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28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cxnSp>
        <p:nvCxnSpPr>
          <p:cNvPr id="3" name="直接连接符 2"/>
          <p:cNvCxnSpPr/>
          <p:nvPr/>
        </p:nvCxnSpPr>
        <p:spPr>
          <a:xfrm flipV="1">
            <a:off x="0" y="1550505"/>
            <a:ext cx="9144000" cy="79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内容占位符 11"/>
          <p:cNvSpPr>
            <a:spLocks noGrp="1"/>
          </p:cNvSpPr>
          <p:nvPr>
            <p:ph sz="quarter" idx="10"/>
          </p:nvPr>
        </p:nvSpPr>
        <p:spPr>
          <a:xfrm>
            <a:off x="262394" y="1717675"/>
            <a:ext cx="403200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6" name="内容占位符 15"/>
          <p:cNvSpPr>
            <a:spLocks noGrp="1"/>
          </p:cNvSpPr>
          <p:nvPr>
            <p:ph sz="quarter" idx="11"/>
          </p:nvPr>
        </p:nvSpPr>
        <p:spPr>
          <a:xfrm>
            <a:off x="4786313" y="1717675"/>
            <a:ext cx="403225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8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4786313" y="958297"/>
            <a:ext cx="4032000" cy="576000"/>
          </a:xfrm>
        </p:spPr>
        <p:txBody>
          <a:bodyPr anchor="b">
            <a:normAutofit/>
          </a:bodyPr>
          <a:lstStyle>
            <a:lvl1pPr marL="0" indent="0" algn="ctr">
              <a:buNone/>
              <a:defRPr lang="zh-CN" altLang="en-US" sz="2800" b="1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28600" lvl="0" indent="-228600" algn="ctr">
              <a:lnSpc>
                <a:spcPct val="90000"/>
              </a:lnSpc>
              <a:spcBef>
                <a:spcPct val="0"/>
              </a:spcBef>
            </a:pPr>
            <a:r>
              <a:rPr lang="zh-CN" altLang="en-US" dirty="0"/>
              <a:t>单击此处编辑标题</a:t>
            </a:r>
          </a:p>
        </p:txBody>
      </p:sp>
      <p:sp>
        <p:nvSpPr>
          <p:cNvPr id="21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96565" y="313200"/>
            <a:ext cx="4871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zh-CN" altLang="en-US" sz="1200" spc="-60" baseline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54BD5A17-3153-4A95-988E-B577C14000F1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14" name="矩形 13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6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9" name="矩形 18"/>
          <p:cNvSpPr/>
          <p:nvPr userDrawn="1"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13060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pos="5193">
          <p15:clr>
            <a:srgbClr val="FBAE40"/>
          </p15:clr>
        </p15:guide>
        <p15:guide id="5" pos="1620">
          <p15:clr>
            <a:srgbClr val="FBAE40"/>
          </p15:clr>
        </p15:guide>
        <p15:guide id="6" pos="2921">
          <p15:clr>
            <a:srgbClr val="FBAE40"/>
          </p15:clr>
        </p15:guide>
        <p15:guide id="7" pos="2160" userDrawn="1">
          <p15:clr>
            <a:srgbClr val="FBAE40"/>
          </p15:clr>
        </p15:guide>
        <p15:guide id="8" pos="3895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封面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7760" y="5815086"/>
            <a:ext cx="2458720" cy="65087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9123" y="4006448"/>
            <a:ext cx="8325019" cy="1114192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副标题 2"/>
          <p:cNvSpPr>
            <a:spLocks noGrp="1"/>
          </p:cNvSpPr>
          <p:nvPr>
            <p:ph type="subTitle" idx="1"/>
          </p:nvPr>
        </p:nvSpPr>
        <p:spPr>
          <a:xfrm>
            <a:off x="469124" y="5245246"/>
            <a:ext cx="5820358" cy="468179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lang="zh-CN" altLang="en-US" sz="2400" b="0">
                <a:solidFill>
                  <a:schemeClr val="bg1"/>
                </a:solidFill>
                <a:latin typeface="+mn-ea"/>
                <a:cs typeface="+mj-cs"/>
              </a:defRPr>
            </a:lvl1pPr>
          </a:lstStyle>
          <a:p>
            <a:pPr marL="228600" lvl="0" indent="-228600" algn="ctr">
              <a:lnSpc>
                <a:spcPct val="90000"/>
              </a:lnSpc>
              <a:spcBef>
                <a:spcPct val="0"/>
              </a:spcBef>
            </a:pPr>
            <a:r>
              <a:rPr lang="zh-CN" altLang="en-US"/>
              <a:t>单击以编辑母版副标题样式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0" hasCustomPrompt="1"/>
          </p:nvPr>
        </p:nvSpPr>
        <p:spPr>
          <a:xfrm>
            <a:off x="469124" y="5815087"/>
            <a:ext cx="4159250" cy="49900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单击此处添加日期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" t="172" r="40" b="-12"/>
          <a:stretch/>
        </p:blipFill>
        <p:spPr>
          <a:xfrm>
            <a:off x="0" y="0"/>
            <a:ext cx="9144000" cy="3899805"/>
          </a:xfrm>
          <a:prstGeom prst="rect">
            <a:avLst/>
          </a:prstGeom>
          <a:ln>
            <a:noFill/>
          </a:ln>
        </p:spPr>
      </p:pic>
      <p:cxnSp>
        <p:nvCxnSpPr>
          <p:cNvPr id="11" name="直接连接符 10"/>
          <p:cNvCxnSpPr/>
          <p:nvPr/>
        </p:nvCxnSpPr>
        <p:spPr>
          <a:xfrm>
            <a:off x="0" y="3899805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" t="172" r="40" b="-12"/>
          <a:stretch/>
        </p:blipFill>
        <p:spPr>
          <a:xfrm>
            <a:off x="0" y="0"/>
            <a:ext cx="9144000" cy="3899805"/>
          </a:xfrm>
          <a:prstGeom prst="rect">
            <a:avLst/>
          </a:prstGeom>
          <a:ln>
            <a:noFill/>
          </a:ln>
        </p:spPr>
      </p:pic>
      <p:cxnSp>
        <p:nvCxnSpPr>
          <p:cNvPr id="9" name="直接连接符 8"/>
          <p:cNvCxnSpPr/>
          <p:nvPr userDrawn="1"/>
        </p:nvCxnSpPr>
        <p:spPr>
          <a:xfrm>
            <a:off x="0" y="3899805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20609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95">
          <p15:clr>
            <a:srgbClr val="FBAE40"/>
          </p15:clr>
        </p15:guide>
        <p15:guide id="3" orient="horz" pos="2160">
          <p15:clr>
            <a:srgbClr val="FBAE40"/>
          </p15:clr>
        </p15:guide>
        <p15:guide id="4" pos="166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封底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03073"/>
            <a:ext cx="9144000" cy="281178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974" y="3608990"/>
            <a:ext cx="3021843" cy="799946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487896" y="1371600"/>
            <a:ext cx="8410492" cy="926932"/>
          </a:xfrm>
        </p:spPr>
        <p:txBody>
          <a:bodyPr>
            <a:noAutofit/>
          </a:bodyPr>
          <a:lstStyle>
            <a:lvl1pPr algn="ctr">
              <a:defRPr sz="6600" b="1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03073"/>
            <a:ext cx="9144000" cy="2811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3727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494025" y="1685678"/>
            <a:ext cx="8372163" cy="492149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4" y="974277"/>
            <a:ext cx="8372163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905017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页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494025" y="1685678"/>
            <a:ext cx="8372163" cy="492149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5" y="975600"/>
            <a:ext cx="8372163" cy="576000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0" name="灯片编号占位符 5"/>
          <p:cNvSpPr txBox="1">
            <a:spLocks/>
          </p:cNvSpPr>
          <p:nvPr/>
        </p:nvSpPr>
        <p:spPr>
          <a:xfrm>
            <a:off x="8697600" y="311755"/>
            <a:ext cx="3651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1200" spc="-6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fld id="{E1703B59-C883-4B8B-974E-AFB30A6C43A7}" type="slidenum">
              <a:rPr lang="zh-CN" altLang="en-US" smtClean="0"/>
              <a:pPr lvl="0"/>
              <a:t>‹#›</a:t>
            </a:fld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8250026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5974537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内页-极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494025" y="1685678"/>
            <a:ext cx="8372163" cy="492149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4" y="974277"/>
            <a:ext cx="8372163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0" y="1"/>
            <a:ext cx="9144000" cy="6688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04390"/>
            <a:ext cx="459922" cy="460086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0" y="1"/>
            <a:ext cx="9144000" cy="6688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04390"/>
            <a:ext cx="459922" cy="460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2837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内页-极简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494025" y="1685678"/>
            <a:ext cx="8372163" cy="492149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4" y="974277"/>
            <a:ext cx="8372163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0" y="1"/>
            <a:ext cx="9144000" cy="6688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97600" y="313200"/>
            <a:ext cx="3651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zh-CN" altLang="en-US" sz="1200" spc="-60" baseline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D4CE0C3C-47D3-4455-AB34-8268314DB49D}" type="slidenum">
              <a:rPr lang="en-US" altLang="zh-CN" smtClean="0"/>
              <a:pPr/>
              <a:t>‹#›</a:t>
            </a:fld>
            <a:endParaRPr lang="en-US" altLang="zh-CN"/>
          </a:p>
        </p:txBody>
      </p:sp>
      <p:sp>
        <p:nvSpPr>
          <p:cNvPr id="8" name="文本框 7"/>
          <p:cNvSpPr txBox="1"/>
          <p:nvPr/>
        </p:nvSpPr>
        <p:spPr>
          <a:xfrm>
            <a:off x="8250026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04390"/>
            <a:ext cx="459922" cy="460086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0" y="1"/>
            <a:ext cx="9144000" cy="6688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 userDrawn="1"/>
        </p:nvSpPr>
        <p:spPr>
          <a:xfrm>
            <a:off x="8250026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04390"/>
            <a:ext cx="459922" cy="460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174895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0" y="5821680"/>
            <a:ext cx="9144000" cy="10363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293" y="6100771"/>
            <a:ext cx="1958547" cy="51846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3850" y="235137"/>
            <a:ext cx="6474515" cy="337358"/>
          </a:xfrm>
          <a:prstGeom prst="rect">
            <a:avLst/>
          </a:prstGeom>
        </p:spPr>
        <p:txBody>
          <a:bodyPr anchor="ctr"/>
          <a:lstStyle>
            <a:lvl1pPr>
              <a:defRPr sz="200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1240"/>
            <a:ext cx="9144000" cy="518506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1240"/>
            <a:ext cx="9144000" cy="5185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2498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556">
          <p15:clr>
            <a:srgbClr val="FBAE40"/>
          </p15:clr>
        </p15:guide>
        <p15:guide id="2" pos="204">
          <p15:clr>
            <a:srgbClr val="FBAE40"/>
          </p15:clr>
        </p15:guide>
        <p15:guide id="5" pos="3125">
          <p15:clr>
            <a:srgbClr val="FBAE40"/>
          </p15:clr>
        </p15:guide>
        <p15:guide id="6" pos="115">
          <p15:clr>
            <a:srgbClr val="FBAE40"/>
          </p15:clr>
        </p15:guide>
        <p15:guide id="7" pos="4167" userDrawn="1">
          <p15:clr>
            <a:srgbClr val="FBAE40"/>
          </p15:clr>
        </p15:guide>
        <p15:guide id="8" pos="153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5" y="975600"/>
            <a:ext cx="8372163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8665885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纯标题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5" y="975600"/>
            <a:ext cx="8372163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8250026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灯片编号占位符 5"/>
          <p:cNvSpPr txBox="1">
            <a:spLocks/>
          </p:cNvSpPr>
          <p:nvPr/>
        </p:nvSpPr>
        <p:spPr>
          <a:xfrm>
            <a:off x="8696565" y="311755"/>
            <a:ext cx="4474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200" spc="-6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fld id="{7E0B4DC1-AB35-4259-8072-EA8F5B8A0BBF}" type="slidenum">
              <a:rPr lang="zh-CN" altLang="en-US" smtClean="0"/>
              <a:pPr lvl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3261993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9330335"/>
      </p:ext>
    </p:extLst>
  </p:cSld>
  <p:clrMapOvr>
    <a:masterClrMapping/>
  </p:clrMapOvr>
  <p:transition spd="med">
    <p:push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emf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microsoft.com/office/2007/relationships/hdphoto" Target="../media/hdphoto1.wdp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6" name="文本占位符 5"/>
          <p:cNvSpPr>
            <a:spLocks noGrp="1"/>
          </p:cNvSpPr>
          <p:nvPr>
            <p:ph type="body" idx="1"/>
          </p:nvPr>
        </p:nvSpPr>
        <p:spPr>
          <a:xfrm>
            <a:off x="413468" y="1673352"/>
            <a:ext cx="8340421" cy="49998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0" name="矩形 9"/>
          <p:cNvSpPr/>
          <p:nvPr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9" cstate="print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0" y="1231682"/>
            <a:ext cx="9144000" cy="332713"/>
          </a:xfrm>
          <a:prstGeom prst="rect">
            <a:avLst/>
          </a:prstGeom>
        </p:spPr>
      </p:pic>
      <p:sp>
        <p:nvSpPr>
          <p:cNvPr id="4" name="标题占位符 3"/>
          <p:cNvSpPr>
            <a:spLocks noGrp="1"/>
          </p:cNvSpPr>
          <p:nvPr>
            <p:ph type="title"/>
          </p:nvPr>
        </p:nvSpPr>
        <p:spPr>
          <a:xfrm>
            <a:off x="413468" y="863020"/>
            <a:ext cx="8410492" cy="7013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18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19" cstate="print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6"/>
          <p:cNvPicPr>
            <a:picLocks noChangeAspect="1"/>
          </p:cNvPicPr>
          <p:nvPr userDrawn="1"/>
        </p:nvPicPr>
        <p:blipFill>
          <a:blip r:embed="rId21"/>
          <a:stretch>
            <a:fillRect/>
          </a:stretch>
        </p:blipFill>
        <p:spPr>
          <a:xfrm>
            <a:off x="0" y="1231682"/>
            <a:ext cx="9144000" cy="33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7373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3" r:id="rId1"/>
    <p:sldLayoutId id="2147483804" r:id="rId2"/>
    <p:sldLayoutId id="2147483805" r:id="rId3"/>
    <p:sldLayoutId id="2147483806" r:id="rId4"/>
    <p:sldLayoutId id="2147483807" r:id="rId5"/>
    <p:sldLayoutId id="2147483808" r:id="rId6"/>
    <p:sldLayoutId id="2147483809" r:id="rId7"/>
    <p:sldLayoutId id="2147483810" r:id="rId8"/>
    <p:sldLayoutId id="2147483811" r:id="rId9"/>
    <p:sldLayoutId id="2147483812" r:id="rId10"/>
    <p:sldLayoutId id="2147483813" r:id="rId11"/>
    <p:sldLayoutId id="2147483814" r:id="rId12"/>
    <p:sldLayoutId id="2147483815" r:id="rId13"/>
    <p:sldLayoutId id="2147483816" r:id="rId14"/>
    <p:sldLayoutId id="2147483817" r:id="rId15"/>
    <p:sldLayoutId id="2147483818" r:id="rId16"/>
  </p:sldLayoutIdLst>
  <p:transition spd="med">
    <p:push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baidu.com&#65292;&#27983;&#35272;&#22120;&#20250;&#36339;&#36716;&#21040;kali&#25915;&#20987;&#26426;&#19978;&#30340;index.html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 dirty="0"/>
              <a:t>DNS</a:t>
            </a:r>
            <a:r>
              <a:rPr lang="zh-CN" altLang="en-US" sz="4400" dirty="0"/>
              <a:t>劫持</a:t>
            </a:r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sz="2800" dirty="0"/>
              <a:t>2023</a:t>
            </a:r>
            <a:r>
              <a:rPr lang="zh-CN" altLang="en-US" sz="2800" dirty="0"/>
              <a:t>年</a:t>
            </a:r>
            <a:r>
              <a:rPr lang="en-US" altLang="zh-CN" sz="2800" dirty="0"/>
              <a:t>5</a:t>
            </a:r>
            <a:r>
              <a:rPr lang="zh-CN" altLang="en-US" sz="2800" dirty="0"/>
              <a:t>月</a:t>
            </a:r>
          </a:p>
        </p:txBody>
      </p:sp>
    </p:spTree>
    <p:extLst>
      <p:ext uri="{BB962C8B-B14F-4D97-AF65-F5344CB8AC3E}">
        <p14:creationId xmlns:p14="http://schemas.microsoft.com/office/powerpoint/2010/main" val="1691820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b="1" dirty="0">
                <a:solidFill>
                  <a:srgbClr val="121212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DNS</a:t>
            </a:r>
            <a:r>
              <a:rPr lang="zh-CN" altLang="en-US" b="1" dirty="0">
                <a:solidFill>
                  <a:srgbClr val="121212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劫持有四种类型：</a:t>
            </a:r>
            <a:endParaRPr lang="en-US" altLang="zh-CN" b="1" dirty="0">
              <a:solidFill>
                <a:srgbClr val="121212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zh-CN" altLang="en-US" b="1" i="0" dirty="0">
                <a:solidFill>
                  <a:srgbClr val="121212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①本地</a:t>
            </a:r>
            <a:r>
              <a:rPr lang="en-US" altLang="zh-CN" b="1" i="0" dirty="0">
                <a:solidFill>
                  <a:srgbClr val="121212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DNS</a:t>
            </a:r>
            <a:r>
              <a:rPr lang="zh-CN" altLang="en-US" b="1" i="0" dirty="0">
                <a:solidFill>
                  <a:srgbClr val="121212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劫持：攻击者在用户系统上植入恶意软件并修改本地</a:t>
            </a:r>
            <a:r>
              <a:rPr lang="en-US" altLang="zh-CN" b="1" i="0" dirty="0">
                <a:solidFill>
                  <a:srgbClr val="121212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DNS</a:t>
            </a:r>
            <a:r>
              <a:rPr lang="zh-CN" altLang="en-US" b="1" i="0" dirty="0">
                <a:solidFill>
                  <a:srgbClr val="121212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设置，因此用户系统现在使用由攻击者控制的</a:t>
            </a:r>
            <a:r>
              <a:rPr lang="en-US" altLang="zh-CN" b="1" i="0" dirty="0">
                <a:solidFill>
                  <a:srgbClr val="121212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DNS</a:t>
            </a:r>
            <a:r>
              <a:rPr lang="zh-CN" altLang="en-US" b="1" i="0" dirty="0">
                <a:solidFill>
                  <a:srgbClr val="121212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服务器。攻击者控制的</a:t>
            </a:r>
            <a:r>
              <a:rPr lang="en-US" altLang="zh-CN" b="1" i="0" dirty="0">
                <a:solidFill>
                  <a:srgbClr val="121212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DNS</a:t>
            </a:r>
            <a:r>
              <a:rPr lang="zh-CN" altLang="en-US" b="1" i="0" dirty="0">
                <a:solidFill>
                  <a:srgbClr val="121212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服务器将网站域请求转换为恶意站点的</a:t>
            </a:r>
            <a:r>
              <a:rPr lang="en-US" altLang="zh-CN" b="1" i="0" dirty="0">
                <a:solidFill>
                  <a:srgbClr val="121212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IP</a:t>
            </a:r>
            <a:r>
              <a:rPr lang="zh-CN" altLang="en-US" b="1" i="0" dirty="0">
                <a:solidFill>
                  <a:srgbClr val="121212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地址，从而将用户重定向到恶意站点。</a:t>
            </a:r>
            <a:endParaRPr lang="en-US" altLang="zh-CN" b="1" i="0" dirty="0">
              <a:solidFill>
                <a:srgbClr val="121212"/>
              </a:solidFill>
              <a:effectLst/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0" indent="0" algn="l">
              <a:buNone/>
            </a:pPr>
            <a:endParaRPr lang="zh-CN" altLang="en-US" b="1" i="0" dirty="0">
              <a:solidFill>
                <a:srgbClr val="121212"/>
              </a:solidFill>
              <a:effectLst/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algn="l"/>
            <a:r>
              <a:rPr lang="zh-CN" altLang="en-US" b="1" dirty="0">
                <a:solidFill>
                  <a:srgbClr val="121212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②恶意</a:t>
            </a:r>
            <a:r>
              <a:rPr lang="en-US" altLang="zh-CN" b="1" i="0" dirty="0">
                <a:solidFill>
                  <a:srgbClr val="121212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DNS</a:t>
            </a:r>
            <a:r>
              <a:rPr lang="zh-CN" altLang="en-US" b="1" i="0" dirty="0">
                <a:solidFill>
                  <a:srgbClr val="121212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服务器攻击：攻击者可以破解</a:t>
            </a:r>
            <a:r>
              <a:rPr lang="en-US" altLang="zh-CN" b="1" i="0" dirty="0">
                <a:solidFill>
                  <a:srgbClr val="121212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DNS</a:t>
            </a:r>
            <a:r>
              <a:rPr lang="zh-CN" altLang="en-US" b="1" i="0" dirty="0">
                <a:solidFill>
                  <a:srgbClr val="121212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服务器，并更改</a:t>
            </a:r>
            <a:r>
              <a:rPr lang="en-US" altLang="zh-CN" b="1" i="0" dirty="0">
                <a:solidFill>
                  <a:srgbClr val="121212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DNS</a:t>
            </a:r>
            <a:r>
              <a:rPr lang="zh-CN" altLang="en-US" b="1" i="0" dirty="0">
                <a:solidFill>
                  <a:srgbClr val="121212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记录以将</a:t>
            </a:r>
            <a:r>
              <a:rPr lang="en-US" altLang="zh-CN" b="1" i="0" dirty="0">
                <a:solidFill>
                  <a:srgbClr val="121212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DNS</a:t>
            </a:r>
            <a:r>
              <a:rPr lang="zh-CN" altLang="en-US" b="1" i="0" dirty="0">
                <a:solidFill>
                  <a:srgbClr val="121212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请求重定向到恶意站点。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DNS</a:t>
            </a:r>
            <a:r>
              <a:rPr lang="zh-CN" altLang="en-US" dirty="0"/>
              <a:t>劫持攻击类型</a:t>
            </a:r>
          </a:p>
        </p:txBody>
      </p:sp>
    </p:spTree>
    <p:extLst>
      <p:ext uri="{BB962C8B-B14F-4D97-AF65-F5344CB8AC3E}">
        <p14:creationId xmlns:p14="http://schemas.microsoft.com/office/powerpoint/2010/main" val="3862253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algn="l"/>
            <a:r>
              <a:rPr lang="zh-CN" altLang="en-US" b="1" i="0" dirty="0">
                <a:solidFill>
                  <a:srgbClr val="121212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③路由器</a:t>
            </a:r>
            <a:r>
              <a:rPr lang="en-US" altLang="zh-CN" b="1" i="0" dirty="0">
                <a:solidFill>
                  <a:srgbClr val="121212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DNS</a:t>
            </a:r>
            <a:r>
              <a:rPr lang="zh-CN" altLang="en-US" b="1" i="0" dirty="0">
                <a:solidFill>
                  <a:srgbClr val="121212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劫持攻击</a:t>
            </a:r>
            <a:r>
              <a:rPr lang="zh-CN" altLang="en-US" b="1" dirty="0">
                <a:solidFill>
                  <a:srgbClr val="121212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：</a:t>
            </a:r>
            <a:r>
              <a:rPr lang="zh-CN" altLang="en-US" b="1" i="0" dirty="0">
                <a:solidFill>
                  <a:srgbClr val="121212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攻击者利用路由器中存在的固件漏洞来覆盖</a:t>
            </a:r>
            <a:r>
              <a:rPr lang="en-US" altLang="zh-CN" b="1" i="0" dirty="0">
                <a:solidFill>
                  <a:srgbClr val="121212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DNS</a:t>
            </a:r>
            <a:r>
              <a:rPr lang="zh-CN" altLang="en-US" b="1" i="0" dirty="0">
                <a:solidFill>
                  <a:srgbClr val="121212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设置，而影响连接到该路由从器的所有用户。攻击者还可以通过利用路由器的默认密码来接管路由器。</a:t>
            </a:r>
            <a:endParaRPr lang="en-US" altLang="zh-CN" b="1" i="0" dirty="0">
              <a:solidFill>
                <a:srgbClr val="121212"/>
              </a:solidFill>
              <a:effectLst/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algn="l"/>
            <a:endParaRPr lang="zh-CN" altLang="en-US" b="1" i="0" dirty="0">
              <a:solidFill>
                <a:srgbClr val="121212"/>
              </a:solidFill>
              <a:effectLst/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zh-CN" altLang="en-US" b="1" i="0" dirty="0">
                <a:solidFill>
                  <a:srgbClr val="121212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④中间人（</a:t>
            </a:r>
            <a:r>
              <a:rPr lang="en-US" altLang="zh-CN" b="1" i="0" dirty="0" err="1">
                <a:solidFill>
                  <a:srgbClr val="121212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MiTM</a:t>
            </a:r>
            <a:r>
              <a:rPr lang="zh-CN" altLang="en-US" b="1" i="0" dirty="0">
                <a:solidFill>
                  <a:srgbClr val="121212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）</a:t>
            </a:r>
            <a:r>
              <a:rPr lang="en-US" altLang="zh-CN" b="1" i="0" dirty="0">
                <a:solidFill>
                  <a:srgbClr val="121212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DNS</a:t>
            </a:r>
            <a:r>
              <a:rPr lang="zh-CN" altLang="en-US" b="1" i="0" dirty="0">
                <a:solidFill>
                  <a:srgbClr val="121212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劫持：攻击者执行中间人（</a:t>
            </a:r>
            <a:r>
              <a:rPr lang="en-US" altLang="zh-CN" b="1" i="0" dirty="0" err="1">
                <a:solidFill>
                  <a:srgbClr val="121212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MiTM</a:t>
            </a:r>
            <a:r>
              <a:rPr lang="zh-CN" altLang="en-US" b="1" i="0" dirty="0">
                <a:solidFill>
                  <a:srgbClr val="121212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）攻击以拦截用户和</a:t>
            </a:r>
            <a:r>
              <a:rPr lang="en-US" altLang="zh-CN" b="1" i="0" dirty="0">
                <a:solidFill>
                  <a:srgbClr val="121212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DNS</a:t>
            </a:r>
            <a:r>
              <a:rPr lang="zh-CN" altLang="en-US" b="1" i="0" dirty="0">
                <a:solidFill>
                  <a:srgbClr val="121212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服务器之间的通信并提供不同的目标</a:t>
            </a:r>
            <a:r>
              <a:rPr lang="en-US" altLang="zh-CN" b="1" i="0" dirty="0">
                <a:solidFill>
                  <a:srgbClr val="121212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IP</a:t>
            </a:r>
            <a:r>
              <a:rPr lang="zh-CN" altLang="en-US" b="1" i="0" dirty="0">
                <a:solidFill>
                  <a:srgbClr val="121212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地址，从而将用户重定向到恶意站点。</a:t>
            </a:r>
            <a:endParaRPr lang="en-US" altLang="zh-CN" b="1" i="0" dirty="0">
              <a:solidFill>
                <a:srgbClr val="121212"/>
              </a:solidFill>
              <a:effectLst/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algn="l"/>
            <a:endParaRPr lang="zh-CN" altLang="en-US" b="1" i="0" dirty="0">
              <a:solidFill>
                <a:srgbClr val="121212"/>
              </a:solidFill>
              <a:effectLst/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DNS</a:t>
            </a:r>
            <a:r>
              <a:rPr lang="zh-CN" altLang="en-US" dirty="0"/>
              <a:t>劫持攻击类型</a:t>
            </a:r>
          </a:p>
        </p:txBody>
      </p:sp>
    </p:spTree>
    <p:extLst>
      <p:ext uri="{BB962C8B-B14F-4D97-AF65-F5344CB8AC3E}">
        <p14:creationId xmlns:p14="http://schemas.microsoft.com/office/powerpoint/2010/main" val="3254177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目录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Freeform 10"/>
          <p:cNvSpPr>
            <a:spLocks/>
          </p:cNvSpPr>
          <p:nvPr userDrawn="1"/>
        </p:nvSpPr>
        <p:spPr bwMode="auto">
          <a:xfrm>
            <a:off x="1841535" y="1367357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5" name="文本框 4"/>
          <p:cNvSpPr txBox="1"/>
          <p:nvPr userDrawn="1"/>
        </p:nvSpPr>
        <p:spPr>
          <a:xfrm>
            <a:off x="2071646" y="1303550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接连接符 6"/>
          <p:cNvCxnSpPr>
            <a:stCxn id="4" idx="6"/>
          </p:cNvCxnSpPr>
          <p:nvPr/>
        </p:nvCxnSpPr>
        <p:spPr>
          <a:xfrm>
            <a:off x="2534033" y="1711215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2915073" y="1274734"/>
            <a:ext cx="43873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DNS</a:t>
            </a:r>
            <a:r>
              <a:rPr lang="zh-CN" altLang="en-US" sz="2400" dirty="0"/>
              <a:t>介绍</a:t>
            </a:r>
          </a:p>
          <a:p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Freeform 10"/>
          <p:cNvSpPr>
            <a:spLocks/>
          </p:cNvSpPr>
          <p:nvPr userDrawn="1"/>
        </p:nvSpPr>
        <p:spPr bwMode="auto">
          <a:xfrm>
            <a:off x="1841535" y="2287330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14" name="文本框 13"/>
          <p:cNvSpPr txBox="1"/>
          <p:nvPr userDrawn="1"/>
        </p:nvSpPr>
        <p:spPr>
          <a:xfrm>
            <a:off x="2071646" y="2223523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5" name="直接连接符 14"/>
          <p:cNvCxnSpPr>
            <a:stCxn id="13" idx="6"/>
          </p:cNvCxnSpPr>
          <p:nvPr/>
        </p:nvCxnSpPr>
        <p:spPr>
          <a:xfrm>
            <a:off x="2534033" y="2631188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2915073" y="2194707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DNS</a:t>
            </a:r>
            <a:r>
              <a:rPr lang="zh-CN" altLang="en-US" sz="2400" dirty="0"/>
              <a:t>劫持原理</a:t>
            </a:r>
          </a:p>
        </p:txBody>
      </p:sp>
      <p:sp>
        <p:nvSpPr>
          <p:cNvPr id="18" name="Freeform 10"/>
          <p:cNvSpPr>
            <a:spLocks/>
          </p:cNvSpPr>
          <p:nvPr userDrawn="1"/>
        </p:nvSpPr>
        <p:spPr bwMode="auto">
          <a:xfrm>
            <a:off x="1841535" y="3207303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2071646" y="3143496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0" name="直接连接符 19"/>
          <p:cNvCxnSpPr>
            <a:stCxn id="18" idx="6"/>
          </p:cNvCxnSpPr>
          <p:nvPr/>
        </p:nvCxnSpPr>
        <p:spPr>
          <a:xfrm>
            <a:off x="2534033" y="3551161"/>
            <a:ext cx="450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2915073" y="3114680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DNS</a:t>
            </a:r>
            <a:r>
              <a:rPr lang="zh-CN" altLang="en-US" sz="2400" dirty="0"/>
              <a:t>劫持实验</a:t>
            </a:r>
          </a:p>
        </p:txBody>
      </p:sp>
      <p:sp>
        <p:nvSpPr>
          <p:cNvPr id="23" name="Freeform 10"/>
          <p:cNvSpPr>
            <a:spLocks/>
          </p:cNvSpPr>
          <p:nvPr userDrawn="1"/>
        </p:nvSpPr>
        <p:spPr bwMode="auto">
          <a:xfrm>
            <a:off x="1841535" y="4127276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24" name="文本框 23"/>
          <p:cNvSpPr txBox="1"/>
          <p:nvPr userDrawn="1"/>
        </p:nvSpPr>
        <p:spPr>
          <a:xfrm>
            <a:off x="2071646" y="4063469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5" name="直接连接符 24"/>
          <p:cNvCxnSpPr>
            <a:stCxn id="23" idx="6"/>
          </p:cNvCxnSpPr>
          <p:nvPr/>
        </p:nvCxnSpPr>
        <p:spPr>
          <a:xfrm>
            <a:off x="2534033" y="4471134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2915073" y="4034653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DNS</a:t>
            </a:r>
            <a:r>
              <a:rPr lang="zh-CN" altLang="en-US" sz="2400" dirty="0"/>
              <a:t>劫持防范</a:t>
            </a:r>
          </a:p>
        </p:txBody>
      </p:sp>
      <p:sp>
        <p:nvSpPr>
          <p:cNvPr id="34" name="文本框 33"/>
          <p:cNvSpPr txBox="1"/>
          <p:nvPr userDrawn="1"/>
        </p:nvSpPr>
        <p:spPr>
          <a:xfrm>
            <a:off x="2071646" y="4983444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739602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algn="l"/>
            <a:r>
              <a:rPr lang="zh-CN" altLang="en-US" b="1" i="0" dirty="0">
                <a:solidFill>
                  <a:srgbClr val="121212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攻击目的：劫持靶机的</a:t>
            </a:r>
            <a:r>
              <a:rPr lang="en-US" altLang="zh-CN" b="1" i="0" dirty="0">
                <a:solidFill>
                  <a:srgbClr val="121212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DNS</a:t>
            </a:r>
            <a:r>
              <a:rPr lang="zh-CN" altLang="en-US" b="1" i="0" dirty="0">
                <a:solidFill>
                  <a:srgbClr val="121212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请求，将靶机所有的</a:t>
            </a:r>
            <a:r>
              <a:rPr lang="en-US" altLang="zh-CN" b="1" i="0" dirty="0">
                <a:solidFill>
                  <a:srgbClr val="121212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http</a:t>
            </a:r>
            <a:r>
              <a:rPr lang="zh-CN" altLang="en-US" b="1" i="0" dirty="0">
                <a:solidFill>
                  <a:srgbClr val="121212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请求流量都引导到攻击机搭建的</a:t>
            </a:r>
            <a:r>
              <a:rPr lang="en-US" altLang="zh-CN" b="1" i="0" dirty="0">
                <a:solidFill>
                  <a:srgbClr val="121212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web</a:t>
            </a:r>
            <a:r>
              <a:rPr lang="zh-CN" altLang="en-US" b="1" i="0" dirty="0">
                <a:solidFill>
                  <a:srgbClr val="121212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网站。</a:t>
            </a:r>
            <a:endParaRPr lang="en-US" altLang="zh-CN" b="1" i="0" dirty="0">
              <a:solidFill>
                <a:srgbClr val="121212"/>
              </a:solidFill>
              <a:effectLst/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algn="l"/>
            <a:endParaRPr lang="en-US" altLang="zh-CN" b="1" i="0" dirty="0">
              <a:solidFill>
                <a:srgbClr val="121212"/>
              </a:solidFill>
              <a:effectLst/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algn="l"/>
            <a:r>
              <a:rPr lang="zh-CN" altLang="en-US" b="1" dirty="0">
                <a:solidFill>
                  <a:srgbClr val="121212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实验环境：</a:t>
            </a:r>
            <a:endParaRPr lang="en-US" altLang="zh-CN" b="1" dirty="0">
              <a:solidFill>
                <a:srgbClr val="121212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algn="l"/>
            <a:r>
              <a:rPr lang="zh-CN" altLang="en-US" b="1" i="0" dirty="0">
                <a:solidFill>
                  <a:srgbClr val="121212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攻击机：</a:t>
            </a:r>
            <a:r>
              <a:rPr lang="en-US" altLang="zh-CN" b="1" i="0" dirty="0">
                <a:solidFill>
                  <a:srgbClr val="121212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kali</a:t>
            </a:r>
          </a:p>
          <a:p>
            <a:pPr algn="l"/>
            <a:r>
              <a:rPr lang="zh-CN" altLang="en-US" b="1" dirty="0">
                <a:solidFill>
                  <a:srgbClr val="121212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靶机：</a:t>
            </a:r>
            <a:r>
              <a:rPr lang="en-US" altLang="zh-CN" b="1" dirty="0">
                <a:solidFill>
                  <a:srgbClr val="121212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Ubuntu 18.04</a:t>
            </a:r>
          </a:p>
          <a:p>
            <a:pPr algn="l"/>
            <a:r>
              <a:rPr lang="zh-CN" altLang="en-US" b="1" i="0" dirty="0">
                <a:solidFill>
                  <a:srgbClr val="121212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网络连接方式：</a:t>
            </a:r>
            <a:r>
              <a:rPr lang="en-US" altLang="zh-CN" b="1" i="0" dirty="0">
                <a:solidFill>
                  <a:srgbClr val="121212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NAT</a:t>
            </a:r>
          </a:p>
          <a:p>
            <a:pPr algn="l"/>
            <a:endParaRPr lang="zh-CN" altLang="en-US" b="1" i="0" dirty="0">
              <a:solidFill>
                <a:srgbClr val="121212"/>
              </a:solidFill>
              <a:effectLst/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DNS</a:t>
            </a:r>
            <a:r>
              <a:rPr lang="zh-CN" altLang="en-US" dirty="0"/>
              <a:t>劫持实验</a:t>
            </a:r>
          </a:p>
        </p:txBody>
      </p:sp>
    </p:spTree>
    <p:extLst>
      <p:ext uri="{BB962C8B-B14F-4D97-AF65-F5344CB8AC3E}">
        <p14:creationId xmlns:p14="http://schemas.microsoft.com/office/powerpoint/2010/main" val="3640518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algn="l"/>
            <a:r>
              <a:rPr lang="zh-CN" altLang="en-US" b="1" i="0" dirty="0">
                <a:solidFill>
                  <a:srgbClr val="121212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查看</a:t>
            </a:r>
            <a:r>
              <a:rPr lang="en-US" altLang="zh-CN" b="1" i="0" dirty="0">
                <a:solidFill>
                  <a:srgbClr val="121212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kali</a:t>
            </a:r>
            <a:r>
              <a:rPr lang="zh-CN" altLang="en-US" b="1" i="0" dirty="0">
                <a:solidFill>
                  <a:srgbClr val="121212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主机</a:t>
            </a:r>
            <a:r>
              <a:rPr lang="en-US" altLang="zh-CN" b="1" i="0" dirty="0" err="1">
                <a:solidFill>
                  <a:srgbClr val="121212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ip</a:t>
            </a:r>
            <a:r>
              <a:rPr lang="zh-CN" altLang="en-US" b="1" i="0" dirty="0">
                <a:solidFill>
                  <a:srgbClr val="121212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：</a:t>
            </a:r>
            <a:endParaRPr lang="en-US" altLang="zh-CN" b="1" i="0" dirty="0">
              <a:solidFill>
                <a:srgbClr val="121212"/>
              </a:solidFill>
              <a:effectLst/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algn="l"/>
            <a:r>
              <a:rPr lang="en-US" altLang="zh-CN" b="1" dirty="0" err="1">
                <a:solidFill>
                  <a:srgbClr val="121212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ip</a:t>
            </a:r>
            <a:r>
              <a:rPr lang="zh-CN" altLang="en-US" b="1" dirty="0">
                <a:solidFill>
                  <a:srgbClr val="121212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：</a:t>
            </a:r>
            <a:r>
              <a:rPr lang="en-US" altLang="zh-CN" b="1" dirty="0">
                <a:solidFill>
                  <a:srgbClr val="121212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192.168.239.155</a:t>
            </a:r>
          </a:p>
          <a:p>
            <a:pPr algn="l"/>
            <a:endParaRPr lang="en-US" altLang="zh-CN" b="1" i="0" dirty="0">
              <a:solidFill>
                <a:srgbClr val="121212"/>
              </a:solidFill>
              <a:effectLst/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algn="l"/>
            <a:endParaRPr lang="en-US" altLang="zh-CN" b="1" dirty="0">
              <a:solidFill>
                <a:srgbClr val="121212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algn="l"/>
            <a:endParaRPr lang="en-US" altLang="zh-CN" b="1" i="0" dirty="0">
              <a:solidFill>
                <a:srgbClr val="121212"/>
              </a:solidFill>
              <a:effectLst/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algn="l"/>
            <a:r>
              <a:rPr lang="zh-CN" altLang="en-US" b="1" dirty="0">
                <a:solidFill>
                  <a:srgbClr val="121212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查看靶机网关及</a:t>
            </a:r>
            <a:r>
              <a:rPr lang="en-US" altLang="zh-CN" b="1" dirty="0" err="1">
                <a:solidFill>
                  <a:srgbClr val="121212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ip</a:t>
            </a:r>
            <a:r>
              <a:rPr lang="zh-CN" altLang="en-US" b="1" dirty="0">
                <a:solidFill>
                  <a:srgbClr val="121212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：</a:t>
            </a:r>
            <a:endParaRPr lang="en-US" altLang="zh-CN" b="1" dirty="0">
              <a:solidFill>
                <a:srgbClr val="121212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algn="l"/>
            <a:r>
              <a:rPr lang="zh-CN" altLang="en-US" b="1" dirty="0">
                <a:solidFill>
                  <a:srgbClr val="121212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网关：</a:t>
            </a:r>
            <a:r>
              <a:rPr lang="en-US" altLang="zh-CN" b="1" dirty="0">
                <a:solidFill>
                  <a:srgbClr val="121212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192.168.239.2</a:t>
            </a:r>
          </a:p>
          <a:p>
            <a:pPr algn="l"/>
            <a:r>
              <a:rPr lang="en-US" altLang="zh-CN" b="1" dirty="0" err="1">
                <a:solidFill>
                  <a:srgbClr val="121212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ip</a:t>
            </a:r>
            <a:r>
              <a:rPr lang="zh-CN" altLang="en-US" b="1" dirty="0">
                <a:solidFill>
                  <a:srgbClr val="121212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：</a:t>
            </a:r>
            <a:r>
              <a:rPr lang="en-US" altLang="zh-CN" b="1" dirty="0">
                <a:solidFill>
                  <a:srgbClr val="121212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192.168.239.167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DNS</a:t>
            </a:r>
            <a:r>
              <a:rPr lang="zh-CN" altLang="en-US" dirty="0"/>
              <a:t>劫持实验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A6E7EC3-51C1-54FC-F3A6-3C6E10A841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7149" y="1762386"/>
            <a:ext cx="4159464" cy="200670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841C9C9-FBA5-E5A4-0FE2-0175898F2F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7149" y="4366759"/>
            <a:ext cx="4565885" cy="1397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838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algn="l"/>
            <a:r>
              <a:rPr lang="zh-CN" altLang="en-US" b="1" i="0" dirty="0">
                <a:solidFill>
                  <a:srgbClr val="121212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开启端口转发：</a:t>
            </a:r>
            <a:endParaRPr lang="en-US" altLang="zh-CN" b="1" i="0" dirty="0">
              <a:solidFill>
                <a:srgbClr val="121212"/>
              </a:solidFill>
              <a:effectLst/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algn="l"/>
            <a:endParaRPr lang="en-US" altLang="zh-CN" b="1" dirty="0">
              <a:solidFill>
                <a:srgbClr val="121212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algn="l"/>
            <a:r>
              <a:rPr lang="zh-CN" altLang="en-US" b="1" i="0" dirty="0">
                <a:solidFill>
                  <a:srgbClr val="121212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开启</a:t>
            </a:r>
            <a:r>
              <a:rPr lang="en-US" altLang="zh-CN" b="1" i="0" dirty="0">
                <a:solidFill>
                  <a:srgbClr val="121212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apache2</a:t>
            </a:r>
            <a:r>
              <a:rPr lang="zh-CN" altLang="en-US" b="1" i="0" dirty="0">
                <a:solidFill>
                  <a:srgbClr val="121212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：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DNS</a:t>
            </a:r>
            <a:r>
              <a:rPr lang="zh-CN" altLang="en-US" dirty="0"/>
              <a:t>劫持实验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B5E6D01-6E5D-729D-2B14-FF05F9E700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8773" y="1798696"/>
            <a:ext cx="3795782" cy="45510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6EA0C18-F538-E4AB-E030-CC08CC332D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8773" y="2815135"/>
            <a:ext cx="3052154" cy="53546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9E4767D-DB3D-F1C3-6304-194D56165F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8773" y="3618178"/>
            <a:ext cx="4321558" cy="2834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070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algn="l"/>
            <a:r>
              <a:rPr lang="zh-CN" altLang="en-US" b="1" i="0" dirty="0">
                <a:solidFill>
                  <a:srgbClr val="121212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攻击机设置</a:t>
            </a:r>
            <a:r>
              <a:rPr lang="en-US" altLang="zh-CN" b="1" i="0" dirty="0">
                <a:solidFill>
                  <a:srgbClr val="121212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DNS</a:t>
            </a:r>
            <a:r>
              <a:rPr lang="zh-CN" altLang="en-US" b="1" i="0" dirty="0">
                <a:solidFill>
                  <a:srgbClr val="121212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劫持的映射表</a:t>
            </a:r>
            <a:endParaRPr lang="en-US" altLang="zh-CN" b="1" i="0" dirty="0">
              <a:solidFill>
                <a:srgbClr val="121212"/>
              </a:solidFill>
              <a:effectLst/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algn="l"/>
            <a:r>
              <a:rPr lang="en-US" altLang="zh-CN" b="1" dirty="0">
                <a:solidFill>
                  <a:srgbClr val="121212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/</a:t>
            </a:r>
            <a:r>
              <a:rPr lang="en-US" altLang="zh-CN" b="1" dirty="0" err="1">
                <a:solidFill>
                  <a:srgbClr val="121212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etc</a:t>
            </a:r>
            <a:r>
              <a:rPr lang="en-US" altLang="zh-CN" b="1" dirty="0">
                <a:solidFill>
                  <a:srgbClr val="121212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/Ettercap/</a:t>
            </a:r>
            <a:r>
              <a:rPr lang="en-US" altLang="zh-CN" b="1" dirty="0" err="1">
                <a:solidFill>
                  <a:srgbClr val="121212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etter.dns</a:t>
            </a:r>
            <a:endParaRPr lang="en-US" altLang="zh-CN" b="1" dirty="0">
              <a:solidFill>
                <a:srgbClr val="121212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algn="l"/>
            <a:r>
              <a:rPr lang="en-US" altLang="zh-CN" b="1" i="0" dirty="0">
                <a:solidFill>
                  <a:srgbClr val="121212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*</a:t>
            </a:r>
            <a:r>
              <a:rPr lang="zh-CN" altLang="en-US" b="1" i="0" dirty="0">
                <a:solidFill>
                  <a:srgbClr val="121212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号代表所有网站均被劫持。如果想针对特定网站进行劫持，可以将*号替换为特定网站的域名。</a:t>
            </a:r>
            <a:endParaRPr lang="en-US" altLang="zh-CN" b="1" i="0" dirty="0">
              <a:solidFill>
                <a:srgbClr val="121212"/>
              </a:solidFill>
              <a:effectLst/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algn="l"/>
            <a:r>
              <a:rPr lang="zh-CN" altLang="en-US" b="1" dirty="0">
                <a:solidFill>
                  <a:srgbClr val="121212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设置完毕后靶机访问所有域名都将定向到攻击机的</a:t>
            </a:r>
            <a:r>
              <a:rPr lang="en-US" altLang="zh-CN" b="1" dirty="0">
                <a:solidFill>
                  <a:srgbClr val="121212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IP</a:t>
            </a:r>
            <a:r>
              <a:rPr lang="zh-CN" altLang="en-US" b="1" dirty="0">
                <a:solidFill>
                  <a:srgbClr val="121212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。</a:t>
            </a:r>
            <a:endParaRPr lang="zh-CN" altLang="en-US" b="1" i="0" dirty="0">
              <a:solidFill>
                <a:srgbClr val="121212"/>
              </a:solidFill>
              <a:effectLst/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DNS</a:t>
            </a:r>
            <a:r>
              <a:rPr lang="zh-CN" altLang="en-US" dirty="0"/>
              <a:t>劫持实验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0076FF9-660B-1F60-6ED4-54CC672FFB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3399" y="4284516"/>
            <a:ext cx="4422194" cy="1023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143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algn="l"/>
            <a:r>
              <a:rPr lang="zh-CN" altLang="en-US" b="1" i="0" dirty="0">
                <a:solidFill>
                  <a:srgbClr val="121212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攻击工具：</a:t>
            </a:r>
            <a:r>
              <a:rPr lang="en-US" altLang="zh-CN" b="1" dirty="0">
                <a:solidFill>
                  <a:srgbClr val="121212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E</a:t>
            </a:r>
            <a:r>
              <a:rPr lang="en-US" altLang="zh-CN" b="1" i="0" dirty="0">
                <a:solidFill>
                  <a:srgbClr val="121212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ttercap</a:t>
            </a:r>
          </a:p>
          <a:p>
            <a:pPr algn="l"/>
            <a:r>
              <a:rPr lang="zh-CN" altLang="en-US" b="1" dirty="0">
                <a:solidFill>
                  <a:srgbClr val="121212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一个综合性的中间人攻击工具</a:t>
            </a:r>
            <a:endParaRPr lang="en-US" altLang="zh-CN" b="1" dirty="0">
              <a:solidFill>
                <a:srgbClr val="121212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algn="l"/>
            <a:r>
              <a:rPr lang="zh-CN" altLang="en-US" b="1" i="0" dirty="0">
                <a:solidFill>
                  <a:srgbClr val="121212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基于</a:t>
            </a:r>
            <a:r>
              <a:rPr lang="en-US" altLang="zh-CN" b="1" i="0" dirty="0">
                <a:solidFill>
                  <a:srgbClr val="121212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ARP</a:t>
            </a:r>
            <a:r>
              <a:rPr lang="zh-CN" altLang="en-US" b="1" i="0" dirty="0">
                <a:solidFill>
                  <a:srgbClr val="121212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地址欺骗方式的网络嗅探工具，主要适用于交换局域网络。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DNS</a:t>
            </a:r>
            <a:r>
              <a:rPr lang="zh-CN" altLang="en-US" dirty="0"/>
              <a:t>劫持实验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71B1D26-697C-ED84-A40D-C9F690DEBC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258" y="3292843"/>
            <a:ext cx="8115717" cy="3079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461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algn="l"/>
            <a:r>
              <a:rPr lang="zh-CN" altLang="en-US" b="1" i="0" dirty="0">
                <a:solidFill>
                  <a:srgbClr val="121212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①扫描局域网</a:t>
            </a:r>
            <a:r>
              <a:rPr lang="en-US" altLang="zh-CN" b="1" i="0" dirty="0">
                <a:solidFill>
                  <a:srgbClr val="121212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IP</a:t>
            </a:r>
            <a:r>
              <a:rPr lang="zh-CN" altLang="en-US" b="1" i="0" dirty="0">
                <a:solidFill>
                  <a:srgbClr val="121212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并查看</a:t>
            </a:r>
            <a:endParaRPr lang="en-US" altLang="zh-CN" b="1" i="0" dirty="0">
              <a:solidFill>
                <a:srgbClr val="121212"/>
              </a:solidFill>
              <a:effectLst/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algn="l"/>
            <a:r>
              <a:rPr lang="zh-CN" altLang="en-US" b="1" dirty="0">
                <a:solidFill>
                  <a:srgbClr val="121212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②添加攻击目标（将靶机网关添加到</a:t>
            </a:r>
            <a:r>
              <a:rPr lang="en-US" altLang="zh-CN" b="1" dirty="0">
                <a:solidFill>
                  <a:srgbClr val="121212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Target1</a:t>
            </a:r>
            <a:r>
              <a:rPr lang="zh-CN" altLang="en-US" b="1" dirty="0">
                <a:solidFill>
                  <a:srgbClr val="121212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，靶机</a:t>
            </a:r>
            <a:r>
              <a:rPr lang="en-US" altLang="zh-CN" b="1" dirty="0">
                <a:solidFill>
                  <a:srgbClr val="121212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IP</a:t>
            </a:r>
            <a:r>
              <a:rPr lang="zh-CN" altLang="en-US" b="1" dirty="0">
                <a:solidFill>
                  <a:srgbClr val="121212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添加到</a:t>
            </a:r>
            <a:r>
              <a:rPr lang="en-US" altLang="zh-CN" b="1" dirty="0">
                <a:solidFill>
                  <a:srgbClr val="121212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Target2</a:t>
            </a:r>
            <a:r>
              <a:rPr lang="zh-CN" altLang="en-US" b="1" dirty="0">
                <a:solidFill>
                  <a:srgbClr val="121212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）</a:t>
            </a:r>
            <a:endParaRPr lang="zh-CN" altLang="en-US" b="1" i="0" dirty="0">
              <a:solidFill>
                <a:srgbClr val="121212"/>
              </a:solidFill>
              <a:effectLst/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DNS</a:t>
            </a:r>
            <a:r>
              <a:rPr lang="zh-CN" altLang="en-US" dirty="0"/>
              <a:t>劫持实验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D8DCB33-3698-2028-1929-E6103DEFBD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309" y="2911219"/>
            <a:ext cx="8096666" cy="3441877"/>
          </a:xfrm>
          <a:prstGeom prst="rect">
            <a:avLst/>
          </a:prstGeom>
        </p:spPr>
      </p:pic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292C2D65-8CA7-61D4-0B70-AE146BA54677}"/>
              </a:ext>
            </a:extLst>
          </p:cNvPr>
          <p:cNvCxnSpPr/>
          <p:nvPr/>
        </p:nvCxnSpPr>
        <p:spPr>
          <a:xfrm flipH="1" flipV="1">
            <a:off x="1210033" y="3128211"/>
            <a:ext cx="385011" cy="22688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FFC7AE87-966A-32F8-C497-4318E904709D}"/>
              </a:ext>
            </a:extLst>
          </p:cNvPr>
          <p:cNvCxnSpPr/>
          <p:nvPr/>
        </p:nvCxnSpPr>
        <p:spPr>
          <a:xfrm flipH="1">
            <a:off x="1498791" y="3045709"/>
            <a:ext cx="426262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D7B94045-20EF-815B-B644-DBA68FBE407D}"/>
              </a:ext>
            </a:extLst>
          </p:cNvPr>
          <p:cNvSpPr txBox="1"/>
          <p:nvPr/>
        </p:nvSpPr>
        <p:spPr>
          <a:xfrm>
            <a:off x="1498791" y="3201203"/>
            <a:ext cx="17187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扫描局域网</a:t>
            </a:r>
            <a:r>
              <a:rPr lang="en-US" altLang="zh-CN" sz="14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IP</a:t>
            </a:r>
            <a:endParaRPr lang="zh-CN" altLang="en-US" sz="1400" dirty="0">
              <a:solidFill>
                <a:srgbClr val="FF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A91C0AA-461D-3116-E998-47D11546B1A5}"/>
              </a:ext>
            </a:extLst>
          </p:cNvPr>
          <p:cNvSpPr txBox="1"/>
          <p:nvPr/>
        </p:nvSpPr>
        <p:spPr>
          <a:xfrm>
            <a:off x="1863177" y="2891820"/>
            <a:ext cx="17806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查看局域网</a:t>
            </a:r>
            <a:r>
              <a:rPr lang="en-US" altLang="zh-CN" sz="14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IP</a:t>
            </a:r>
            <a:endParaRPr lang="zh-CN" altLang="en-US" sz="1400" dirty="0">
              <a:solidFill>
                <a:srgbClr val="FF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17482675-66DF-B9CB-6350-A5B535A863B5}"/>
              </a:ext>
            </a:extLst>
          </p:cNvPr>
          <p:cNvCxnSpPr/>
          <p:nvPr/>
        </p:nvCxnSpPr>
        <p:spPr>
          <a:xfrm>
            <a:off x="2158809" y="3822605"/>
            <a:ext cx="2413191" cy="224818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3A3F7759-87FC-8A23-2AC6-83E519C59ACD}"/>
              </a:ext>
            </a:extLst>
          </p:cNvPr>
          <p:cNvCxnSpPr/>
          <p:nvPr/>
        </p:nvCxnSpPr>
        <p:spPr>
          <a:xfrm>
            <a:off x="2158809" y="4138863"/>
            <a:ext cx="4688878" cy="193192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9216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algn="l"/>
            <a:r>
              <a:rPr lang="zh-CN" altLang="en-US" b="1" i="0" dirty="0">
                <a:solidFill>
                  <a:srgbClr val="121212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③对目标进行</a:t>
            </a:r>
            <a:r>
              <a:rPr lang="en-US" altLang="zh-CN" b="1" i="0" dirty="0">
                <a:solidFill>
                  <a:srgbClr val="121212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ARP</a:t>
            </a:r>
            <a:r>
              <a:rPr lang="zh-CN" altLang="en-US" b="1" dirty="0">
                <a:solidFill>
                  <a:srgbClr val="121212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欺骗</a:t>
            </a:r>
            <a:endParaRPr lang="zh-CN" altLang="en-US" b="1" i="0" dirty="0">
              <a:solidFill>
                <a:srgbClr val="121212"/>
              </a:solidFill>
              <a:effectLst/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DNS</a:t>
            </a:r>
            <a:r>
              <a:rPr lang="zh-CN" altLang="en-US" dirty="0"/>
              <a:t>劫持实验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AAED273-FF49-6E59-0051-893FDB83B1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071" y="2603275"/>
            <a:ext cx="8122067" cy="2228965"/>
          </a:xfrm>
          <a:prstGeom prst="rect">
            <a:avLst/>
          </a:prstGeom>
        </p:spPr>
      </p:pic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1C50CE1D-E8AA-DD6A-8806-3CA0C7756C47}"/>
              </a:ext>
            </a:extLst>
          </p:cNvPr>
          <p:cNvCxnSpPr/>
          <p:nvPr/>
        </p:nvCxnSpPr>
        <p:spPr>
          <a:xfrm flipV="1">
            <a:off x="5871411" y="3238214"/>
            <a:ext cx="1313160" cy="90821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52ECECF9-43BF-9E27-B6A8-C72BDD083B94}"/>
              </a:ext>
            </a:extLst>
          </p:cNvPr>
          <p:cNvSpPr txBox="1"/>
          <p:nvPr/>
        </p:nvSpPr>
        <p:spPr>
          <a:xfrm>
            <a:off x="5039512" y="4181556"/>
            <a:ext cx="18219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ARP</a:t>
            </a:r>
            <a:r>
              <a:rPr lang="zh-CN" altLang="en-US" sz="14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中间人欺骗</a:t>
            </a:r>
          </a:p>
        </p:txBody>
      </p:sp>
    </p:spTree>
    <p:extLst>
      <p:ext uri="{BB962C8B-B14F-4D97-AF65-F5344CB8AC3E}">
        <p14:creationId xmlns:p14="http://schemas.microsoft.com/office/powerpoint/2010/main" val="1137500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目录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1841535" y="1303550"/>
            <a:ext cx="843427" cy="443226"/>
            <a:chOff x="666810" y="2586037"/>
            <a:chExt cx="468000" cy="245937"/>
          </a:xfrm>
        </p:grpSpPr>
        <p:sp>
          <p:nvSpPr>
            <p:cNvPr id="4" name="Freeform 10"/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5" name="文本框 4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7" name="直接连接符 6"/>
          <p:cNvCxnSpPr>
            <a:stCxn id="4" idx="6"/>
          </p:cNvCxnSpPr>
          <p:nvPr/>
        </p:nvCxnSpPr>
        <p:spPr>
          <a:xfrm>
            <a:off x="2534033" y="1711215"/>
            <a:ext cx="450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2915073" y="1274734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DNS</a:t>
            </a:r>
            <a:r>
              <a:rPr lang="zh-CN" altLang="en-US" sz="2400" dirty="0"/>
              <a:t>介绍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1841535" y="2223523"/>
            <a:ext cx="843427" cy="443226"/>
            <a:chOff x="666810" y="2586037"/>
            <a:chExt cx="468000" cy="245937"/>
          </a:xfrm>
        </p:grpSpPr>
        <p:sp>
          <p:nvSpPr>
            <p:cNvPr id="13" name="Freeform 10"/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14" name="文本框 13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15" name="直接连接符 14"/>
          <p:cNvCxnSpPr>
            <a:stCxn id="13" idx="6"/>
          </p:cNvCxnSpPr>
          <p:nvPr/>
        </p:nvCxnSpPr>
        <p:spPr>
          <a:xfrm>
            <a:off x="2534033" y="2631188"/>
            <a:ext cx="450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2915073" y="2194707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DNS</a:t>
            </a:r>
            <a:r>
              <a:rPr lang="zh-CN" altLang="en-US" sz="2400" dirty="0"/>
              <a:t>劫持原理</a:t>
            </a:r>
          </a:p>
        </p:txBody>
      </p:sp>
      <p:grpSp>
        <p:nvGrpSpPr>
          <p:cNvPr id="17" name="组合 16"/>
          <p:cNvGrpSpPr/>
          <p:nvPr/>
        </p:nvGrpSpPr>
        <p:grpSpPr>
          <a:xfrm>
            <a:off x="1841535" y="3143496"/>
            <a:ext cx="843427" cy="443226"/>
            <a:chOff x="666810" y="2586037"/>
            <a:chExt cx="468000" cy="245937"/>
          </a:xfrm>
        </p:grpSpPr>
        <p:sp>
          <p:nvSpPr>
            <p:cNvPr id="18" name="Freeform 10"/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19" name="文本框 18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20" name="直接连接符 19"/>
          <p:cNvCxnSpPr>
            <a:stCxn id="18" idx="6"/>
          </p:cNvCxnSpPr>
          <p:nvPr/>
        </p:nvCxnSpPr>
        <p:spPr>
          <a:xfrm>
            <a:off x="2534033" y="3551161"/>
            <a:ext cx="450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2915073" y="3114680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DNS</a:t>
            </a:r>
            <a:r>
              <a:rPr lang="zh-CN" altLang="en-US" sz="2400" dirty="0"/>
              <a:t>劫持实验</a:t>
            </a:r>
          </a:p>
        </p:txBody>
      </p:sp>
      <p:grpSp>
        <p:nvGrpSpPr>
          <p:cNvPr id="22" name="组合 21"/>
          <p:cNvGrpSpPr/>
          <p:nvPr/>
        </p:nvGrpSpPr>
        <p:grpSpPr>
          <a:xfrm>
            <a:off x="1841535" y="4063469"/>
            <a:ext cx="843427" cy="443226"/>
            <a:chOff x="666810" y="2586037"/>
            <a:chExt cx="468000" cy="245937"/>
          </a:xfrm>
        </p:grpSpPr>
        <p:sp>
          <p:nvSpPr>
            <p:cNvPr id="23" name="Freeform 10"/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24" name="文本框 23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25" name="直接连接符 24"/>
          <p:cNvCxnSpPr>
            <a:stCxn id="23" idx="6"/>
          </p:cNvCxnSpPr>
          <p:nvPr/>
        </p:nvCxnSpPr>
        <p:spPr>
          <a:xfrm>
            <a:off x="2534033" y="4471134"/>
            <a:ext cx="450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2915073" y="4034653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DNS</a:t>
            </a:r>
            <a:r>
              <a:rPr lang="zh-CN" altLang="en-US" sz="2400" dirty="0"/>
              <a:t>劫持防范</a:t>
            </a:r>
          </a:p>
        </p:txBody>
      </p:sp>
    </p:spTree>
    <p:extLst>
      <p:ext uri="{BB962C8B-B14F-4D97-AF65-F5344CB8AC3E}">
        <p14:creationId xmlns:p14="http://schemas.microsoft.com/office/powerpoint/2010/main" val="3155251148"/>
      </p:ext>
    </p:extLst>
  </p:cSld>
  <p:clrMapOvr>
    <a:masterClrMapping/>
  </p:clrMapOvr>
  <p:transition spd="slow">
    <p:push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algn="l"/>
            <a:r>
              <a:rPr lang="zh-CN" altLang="en-US" b="1" i="0" dirty="0">
                <a:solidFill>
                  <a:srgbClr val="121212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④启动</a:t>
            </a:r>
            <a:r>
              <a:rPr lang="en-US" altLang="zh-CN" b="1" i="0" dirty="0">
                <a:solidFill>
                  <a:srgbClr val="121212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DNS</a:t>
            </a:r>
            <a:r>
              <a:rPr lang="zh-CN" altLang="en-US" b="1" i="0" dirty="0">
                <a:solidFill>
                  <a:srgbClr val="121212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欺骗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DNS</a:t>
            </a:r>
            <a:r>
              <a:rPr lang="zh-CN" altLang="en-US" dirty="0"/>
              <a:t>劫持实验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B7ADC9E-8517-FC05-F3EE-7F57C14309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6044" y="2591546"/>
            <a:ext cx="4000706" cy="2527430"/>
          </a:xfrm>
          <a:prstGeom prst="rect">
            <a:avLst/>
          </a:prstGeom>
        </p:spPr>
      </p:pic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D79F2683-9E37-0F87-94FC-4F1A86C1B113}"/>
              </a:ext>
            </a:extLst>
          </p:cNvPr>
          <p:cNvCxnSpPr/>
          <p:nvPr/>
        </p:nvCxnSpPr>
        <p:spPr>
          <a:xfrm flipV="1">
            <a:off x="2578195" y="3595723"/>
            <a:ext cx="969402" cy="42626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CD368638-531C-690F-ADEC-7D28871A24C7}"/>
              </a:ext>
            </a:extLst>
          </p:cNvPr>
          <p:cNvSpPr txBox="1"/>
          <p:nvPr/>
        </p:nvSpPr>
        <p:spPr>
          <a:xfrm>
            <a:off x="1498624" y="3899540"/>
            <a:ext cx="16706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DNS</a:t>
            </a:r>
            <a:r>
              <a:rPr lang="zh-CN" altLang="en-US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欺骗</a:t>
            </a:r>
          </a:p>
        </p:txBody>
      </p:sp>
    </p:spTree>
    <p:extLst>
      <p:ext uri="{BB962C8B-B14F-4D97-AF65-F5344CB8AC3E}">
        <p14:creationId xmlns:p14="http://schemas.microsoft.com/office/powerpoint/2010/main" val="1113472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algn="l"/>
            <a:r>
              <a:rPr lang="zh-CN" altLang="en-US" b="1" i="0" dirty="0">
                <a:solidFill>
                  <a:srgbClr val="121212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攻击结果测试</a:t>
            </a:r>
            <a:endParaRPr lang="en-US" altLang="zh-CN" b="1" i="0" dirty="0">
              <a:solidFill>
                <a:srgbClr val="121212"/>
              </a:solidFill>
              <a:effectLst/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algn="l"/>
            <a:r>
              <a:rPr lang="en-US" altLang="zh-CN" b="1" dirty="0">
                <a:solidFill>
                  <a:srgbClr val="121212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Ping</a:t>
            </a:r>
            <a:r>
              <a:rPr lang="zh-CN" altLang="en-US" b="1" dirty="0">
                <a:solidFill>
                  <a:srgbClr val="121212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：</a:t>
            </a:r>
            <a:endParaRPr lang="en-US" altLang="zh-CN" b="1" dirty="0">
              <a:solidFill>
                <a:srgbClr val="121212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algn="l"/>
            <a:r>
              <a:rPr lang="zh-CN" altLang="en-US" b="1" dirty="0">
                <a:solidFill>
                  <a:srgbClr val="121212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劫持前：</a:t>
            </a:r>
            <a:endParaRPr lang="en-US" altLang="zh-CN" b="1" dirty="0">
              <a:solidFill>
                <a:srgbClr val="121212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algn="l"/>
            <a:endParaRPr lang="en-US" altLang="zh-CN" b="1" i="0" dirty="0">
              <a:solidFill>
                <a:srgbClr val="121212"/>
              </a:solidFill>
              <a:effectLst/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algn="l"/>
            <a:r>
              <a:rPr lang="zh-CN" altLang="en-US" b="1" dirty="0">
                <a:solidFill>
                  <a:srgbClr val="121212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劫持后：</a:t>
            </a:r>
            <a:endParaRPr lang="en-US" altLang="zh-CN" b="1" dirty="0">
              <a:solidFill>
                <a:srgbClr val="121212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algn="l"/>
            <a:endParaRPr lang="en-US" altLang="zh-CN" b="1" i="0" dirty="0">
              <a:solidFill>
                <a:srgbClr val="121212"/>
              </a:solidFill>
              <a:effectLst/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algn="l"/>
            <a:endParaRPr lang="en-US" altLang="zh-CN" b="1" dirty="0">
              <a:solidFill>
                <a:srgbClr val="121212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algn="l"/>
            <a:r>
              <a:rPr lang="zh-CN" altLang="en-US" b="1" i="0" dirty="0">
                <a:solidFill>
                  <a:srgbClr val="121212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劫持成功后靶机</a:t>
            </a:r>
            <a:r>
              <a:rPr lang="en-US" altLang="zh-CN" b="1" i="0" dirty="0">
                <a:solidFill>
                  <a:srgbClr val="121212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ping</a:t>
            </a:r>
            <a:r>
              <a:rPr lang="zh-CN" altLang="en-US" b="1" i="0" dirty="0">
                <a:solidFill>
                  <a:srgbClr val="121212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任何一个域名返回的</a:t>
            </a:r>
            <a:r>
              <a:rPr lang="en-US" altLang="zh-CN" b="1" i="0" dirty="0">
                <a:solidFill>
                  <a:srgbClr val="121212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IP</a:t>
            </a:r>
            <a:r>
              <a:rPr lang="zh-CN" altLang="en-US" b="1" i="0" dirty="0">
                <a:solidFill>
                  <a:srgbClr val="121212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均为</a:t>
            </a:r>
            <a:r>
              <a:rPr lang="en-US" altLang="zh-CN" b="1" i="0" dirty="0">
                <a:solidFill>
                  <a:srgbClr val="121212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kali</a:t>
            </a:r>
            <a:r>
              <a:rPr lang="zh-CN" altLang="en-US" b="1" i="0" dirty="0">
                <a:solidFill>
                  <a:srgbClr val="121212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攻击机的</a:t>
            </a:r>
            <a:r>
              <a:rPr lang="en-US" altLang="zh-CN" b="1" i="0" dirty="0">
                <a:solidFill>
                  <a:srgbClr val="121212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IP</a:t>
            </a:r>
            <a:endParaRPr lang="zh-CN" altLang="en-US" b="1" i="0" dirty="0">
              <a:solidFill>
                <a:srgbClr val="121212"/>
              </a:solidFill>
              <a:effectLst/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DNS</a:t>
            </a:r>
            <a:r>
              <a:rPr lang="zh-CN" altLang="en-US" dirty="0"/>
              <a:t>劫持实验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DB8672C-5154-1E47-04F9-D8698F9170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7349" y="2802599"/>
            <a:ext cx="4464279" cy="73028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A508527-FF05-330C-0DA9-7858417357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7349" y="3817915"/>
            <a:ext cx="4623038" cy="831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460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algn="l"/>
            <a:r>
              <a:rPr lang="zh-CN" altLang="en-US" b="1" i="0" dirty="0">
                <a:solidFill>
                  <a:srgbClr val="121212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攻击结果测试：</a:t>
            </a:r>
            <a:endParaRPr lang="en-US" altLang="zh-CN" b="1" i="0" dirty="0">
              <a:solidFill>
                <a:srgbClr val="121212"/>
              </a:solidFill>
              <a:effectLst/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algn="l"/>
            <a:r>
              <a:rPr lang="zh-CN" altLang="en-US" b="1" i="0" dirty="0">
                <a:solidFill>
                  <a:srgbClr val="121212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浏览器访问网页：</a:t>
            </a:r>
            <a:endParaRPr lang="en-US" altLang="zh-CN" b="1" i="0" dirty="0">
              <a:solidFill>
                <a:srgbClr val="121212"/>
              </a:solidFill>
              <a:effectLst/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algn="l"/>
            <a:endParaRPr lang="en-US" altLang="zh-CN" b="1" i="0" dirty="0">
              <a:solidFill>
                <a:srgbClr val="121212"/>
              </a:solidFill>
              <a:effectLst/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algn="l"/>
            <a:endParaRPr lang="zh-CN" altLang="en-US" b="1" i="0" dirty="0">
              <a:solidFill>
                <a:srgbClr val="121212"/>
              </a:solidFill>
              <a:effectLst/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DNS</a:t>
            </a:r>
            <a:r>
              <a:rPr lang="zh-CN" altLang="en-US" dirty="0"/>
              <a:t>劫持实验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544AC0D-D8B8-D341-CA7B-7AAC968ED6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5420" y="2299806"/>
            <a:ext cx="5451688" cy="393050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D1A8631-6543-0E55-C3C8-1FFCB637CEFC}"/>
              </a:ext>
            </a:extLst>
          </p:cNvPr>
          <p:cNvSpPr txBox="1"/>
          <p:nvPr/>
        </p:nvSpPr>
        <p:spPr>
          <a:xfrm>
            <a:off x="494024" y="2908491"/>
            <a:ext cx="220693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0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以百度为例，在浏览器上输入</a:t>
            </a:r>
            <a:r>
              <a:rPr lang="en-US" altLang="zh-CN" sz="20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www.baidu.com</a:t>
            </a:r>
            <a:r>
              <a:rPr lang="zh-CN" altLang="en-US" sz="20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，浏览器会跳转到</a:t>
            </a:r>
            <a:r>
              <a:rPr lang="en-US" altLang="zh-CN" sz="20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kali</a:t>
            </a:r>
            <a:r>
              <a:rPr lang="zh-CN" altLang="en-US" sz="20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攻击机上的</a:t>
            </a:r>
            <a:r>
              <a:rPr lang="en-US" altLang="zh-CN" sz="20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index.html</a:t>
            </a:r>
            <a:r>
              <a:rPr lang="zh-CN" altLang="en-US" sz="20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页面。</a:t>
            </a:r>
            <a:endParaRPr lang="en-US" altLang="zh-CN" sz="2000" b="1" dirty="0">
              <a:latin typeface="华文楷体" panose="02010600040101010101" pitchFamily="2" charset="-122"/>
              <a:ea typeface="华文楷体" panose="02010600040101010101" pitchFamily="2" charset="-122"/>
              <a:hlinkClick r:id="rId3"/>
            </a:endParaRPr>
          </a:p>
        </p:txBody>
      </p:sp>
    </p:spTree>
    <p:extLst>
      <p:ext uri="{BB962C8B-B14F-4D97-AF65-F5344CB8AC3E}">
        <p14:creationId xmlns:p14="http://schemas.microsoft.com/office/powerpoint/2010/main" val="936918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algn="l"/>
            <a:r>
              <a:rPr lang="zh-CN" altLang="en-US" b="1" i="0" dirty="0">
                <a:solidFill>
                  <a:srgbClr val="121212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进一步，我们修改</a:t>
            </a:r>
            <a:r>
              <a:rPr lang="en-US" altLang="zh-CN" b="1" i="0" dirty="0">
                <a:solidFill>
                  <a:srgbClr val="121212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kali</a:t>
            </a:r>
            <a:r>
              <a:rPr lang="zh-CN" altLang="en-US" b="1" i="0" dirty="0">
                <a:solidFill>
                  <a:srgbClr val="121212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上的</a:t>
            </a:r>
            <a:r>
              <a:rPr lang="en-US" altLang="zh-CN" b="1" i="0" dirty="0">
                <a:solidFill>
                  <a:srgbClr val="121212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index.html</a:t>
            </a:r>
            <a:r>
              <a:rPr lang="zh-CN" altLang="en-US" b="1" i="0" dirty="0">
                <a:solidFill>
                  <a:srgbClr val="121212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页面可以伪造正常网站来诱骗被攻击主机用户输入其隐私信息。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DNS</a:t>
            </a:r>
            <a:r>
              <a:rPr lang="zh-CN" altLang="en-US" dirty="0"/>
              <a:t>劫持实验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73594E8-CC4D-AFD2-5C27-98D08E9984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0276" y="2618061"/>
            <a:ext cx="5371338" cy="326566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E0D5761-9021-9F34-CC4D-163776D61F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386" y="2618061"/>
            <a:ext cx="3382462" cy="3484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962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目录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Freeform 10"/>
          <p:cNvSpPr>
            <a:spLocks noChangeAspect="1"/>
          </p:cNvSpPr>
          <p:nvPr userDrawn="1"/>
        </p:nvSpPr>
        <p:spPr bwMode="auto">
          <a:xfrm>
            <a:off x="1841535" y="1367357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5" name="文本框 4"/>
          <p:cNvSpPr txBox="1">
            <a:spLocks/>
          </p:cNvSpPr>
          <p:nvPr userDrawn="1"/>
        </p:nvSpPr>
        <p:spPr>
          <a:xfrm>
            <a:off x="2071646" y="1303550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接连接符 6"/>
          <p:cNvCxnSpPr>
            <a:stCxn id="4" idx="6"/>
          </p:cNvCxnSpPr>
          <p:nvPr/>
        </p:nvCxnSpPr>
        <p:spPr>
          <a:xfrm>
            <a:off x="2534033" y="1711215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2915073" y="1274734"/>
            <a:ext cx="43873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DNS</a:t>
            </a:r>
            <a:r>
              <a:rPr lang="zh-CN" altLang="en-US" sz="2400" dirty="0"/>
              <a:t>介绍</a:t>
            </a:r>
          </a:p>
          <a:p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Freeform 10"/>
          <p:cNvSpPr>
            <a:spLocks noChangeAspect="1"/>
          </p:cNvSpPr>
          <p:nvPr userDrawn="1"/>
        </p:nvSpPr>
        <p:spPr bwMode="auto">
          <a:xfrm>
            <a:off x="1841535" y="2287330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14" name="文本框 13"/>
          <p:cNvSpPr txBox="1"/>
          <p:nvPr userDrawn="1"/>
        </p:nvSpPr>
        <p:spPr>
          <a:xfrm>
            <a:off x="2071646" y="2223523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5" name="直接连接符 14"/>
          <p:cNvCxnSpPr>
            <a:stCxn id="13" idx="6"/>
          </p:cNvCxnSpPr>
          <p:nvPr/>
        </p:nvCxnSpPr>
        <p:spPr>
          <a:xfrm>
            <a:off x="2534033" y="2631188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2915073" y="2194707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DNS</a:t>
            </a:r>
            <a:r>
              <a:rPr lang="zh-CN" altLang="en-US" sz="2400" dirty="0"/>
              <a:t>劫持原理</a:t>
            </a:r>
          </a:p>
        </p:txBody>
      </p:sp>
      <p:sp>
        <p:nvSpPr>
          <p:cNvPr id="18" name="Freeform 10"/>
          <p:cNvSpPr>
            <a:spLocks noChangeAspect="1"/>
          </p:cNvSpPr>
          <p:nvPr userDrawn="1"/>
        </p:nvSpPr>
        <p:spPr bwMode="auto">
          <a:xfrm>
            <a:off x="1841535" y="3207303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2071646" y="3143496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0" name="直接连接符 19"/>
          <p:cNvCxnSpPr>
            <a:stCxn id="18" idx="6"/>
          </p:cNvCxnSpPr>
          <p:nvPr/>
        </p:nvCxnSpPr>
        <p:spPr>
          <a:xfrm>
            <a:off x="2534033" y="3551161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2915073" y="3114680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DNS</a:t>
            </a:r>
            <a:r>
              <a:rPr lang="zh-CN" altLang="en-US" sz="2400" dirty="0"/>
              <a:t>劫持实验</a:t>
            </a:r>
          </a:p>
        </p:txBody>
      </p:sp>
      <p:sp>
        <p:nvSpPr>
          <p:cNvPr id="23" name="Freeform 10"/>
          <p:cNvSpPr>
            <a:spLocks noChangeAspect="1"/>
          </p:cNvSpPr>
          <p:nvPr userDrawn="1"/>
        </p:nvSpPr>
        <p:spPr bwMode="auto">
          <a:xfrm>
            <a:off x="1841535" y="4127276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24" name="文本框 23"/>
          <p:cNvSpPr txBox="1"/>
          <p:nvPr userDrawn="1"/>
        </p:nvSpPr>
        <p:spPr>
          <a:xfrm>
            <a:off x="2071646" y="4063469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5" name="直接连接符 24"/>
          <p:cNvCxnSpPr>
            <a:stCxn id="23" idx="6"/>
          </p:cNvCxnSpPr>
          <p:nvPr/>
        </p:nvCxnSpPr>
        <p:spPr>
          <a:xfrm>
            <a:off x="2534033" y="4471134"/>
            <a:ext cx="450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2915073" y="4034653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DNS</a:t>
            </a:r>
            <a:r>
              <a:rPr lang="zh-CN" altLang="en-US" sz="2400" dirty="0"/>
              <a:t>劫持防范</a:t>
            </a:r>
          </a:p>
        </p:txBody>
      </p:sp>
      <p:sp>
        <p:nvSpPr>
          <p:cNvPr id="34" name="文本框 33"/>
          <p:cNvSpPr txBox="1"/>
          <p:nvPr userDrawn="1"/>
        </p:nvSpPr>
        <p:spPr>
          <a:xfrm>
            <a:off x="2071646" y="4983444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782380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/>
          <p:cNvSpPr>
            <a:spLocks noGrp="1"/>
          </p:cNvSpPr>
          <p:nvPr>
            <p:ph sz="quarter" idx="10"/>
          </p:nvPr>
        </p:nvSpPr>
        <p:spPr>
          <a:xfrm>
            <a:off x="494026" y="1685678"/>
            <a:ext cx="4724242" cy="4921498"/>
          </a:xfrm>
        </p:spPr>
        <p:txBody>
          <a:bodyPr>
            <a:normAutofit/>
          </a:bodyPr>
          <a:lstStyle/>
          <a:p>
            <a:pPr algn="just"/>
            <a:r>
              <a:rPr lang="zh-CN" altLang="en-US" b="1" i="0" dirty="0">
                <a:solidFill>
                  <a:srgbClr val="121212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由于域名劫持往往只能在特定的被劫持的网络范围内进行，所以在此范围外的域名服务器（</a:t>
            </a:r>
            <a:r>
              <a:rPr lang="en-US" altLang="zh-CN" b="1" i="0" dirty="0">
                <a:solidFill>
                  <a:srgbClr val="121212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DNS</a:t>
            </a:r>
            <a:r>
              <a:rPr lang="zh-CN" altLang="en-US" b="1" i="0" dirty="0">
                <a:solidFill>
                  <a:srgbClr val="121212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）能够返回正常的</a:t>
            </a:r>
            <a:r>
              <a:rPr lang="en-US" altLang="zh-CN" b="1" i="0" dirty="0">
                <a:solidFill>
                  <a:srgbClr val="121212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IP</a:t>
            </a:r>
            <a:r>
              <a:rPr lang="zh-CN" altLang="en-US" b="1" i="0" dirty="0">
                <a:solidFill>
                  <a:srgbClr val="121212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地址，高级用户可以在网络设置把</a:t>
            </a:r>
            <a:r>
              <a:rPr lang="en-US" altLang="zh-CN" b="1" i="0" dirty="0">
                <a:solidFill>
                  <a:srgbClr val="121212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DNS</a:t>
            </a:r>
            <a:r>
              <a:rPr lang="zh-CN" altLang="en-US" b="1" i="0" dirty="0">
                <a:solidFill>
                  <a:srgbClr val="121212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指向这些正常的域名服务器以实现对网址的正常访问。</a:t>
            </a:r>
            <a:endParaRPr lang="en-US" altLang="zh-CN" b="1" i="0" dirty="0">
              <a:solidFill>
                <a:srgbClr val="121212"/>
              </a:solidFill>
              <a:effectLst/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algn="just"/>
            <a:r>
              <a:rPr lang="zh-CN" altLang="en-US" b="1" i="0" dirty="0">
                <a:solidFill>
                  <a:srgbClr val="121212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所以域名劫持通常相伴的措施</a:t>
            </a:r>
            <a:r>
              <a:rPr lang="en-US" altLang="zh-CN" b="1" i="0" dirty="0">
                <a:solidFill>
                  <a:srgbClr val="121212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——</a:t>
            </a:r>
            <a:r>
              <a:rPr lang="zh-CN" altLang="en-US" b="1" i="0" dirty="0">
                <a:solidFill>
                  <a:srgbClr val="121212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封锁正常</a:t>
            </a:r>
            <a:r>
              <a:rPr lang="en-US" altLang="zh-CN" b="1" i="0" dirty="0">
                <a:solidFill>
                  <a:srgbClr val="121212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DNS</a:t>
            </a:r>
            <a:r>
              <a:rPr lang="zh-CN" altLang="en-US" b="1" i="0" dirty="0">
                <a:solidFill>
                  <a:srgbClr val="121212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服务器的</a:t>
            </a:r>
            <a:r>
              <a:rPr lang="en-US" altLang="zh-CN" b="1" i="0" dirty="0">
                <a:solidFill>
                  <a:srgbClr val="121212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IP</a:t>
            </a:r>
            <a:r>
              <a:rPr lang="zh-CN" altLang="en-US" b="1" i="0" dirty="0">
                <a:solidFill>
                  <a:srgbClr val="121212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。如果知道该域名的真实</a:t>
            </a:r>
            <a:r>
              <a:rPr lang="en-US" altLang="zh-CN" b="1" i="0" dirty="0">
                <a:solidFill>
                  <a:srgbClr val="121212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IP</a:t>
            </a:r>
            <a:r>
              <a:rPr lang="zh-CN" altLang="en-US" b="1" i="0" dirty="0">
                <a:solidFill>
                  <a:srgbClr val="121212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地址，则可以直接用此</a:t>
            </a:r>
            <a:r>
              <a:rPr lang="en-US" altLang="zh-CN" b="1" i="0" dirty="0">
                <a:solidFill>
                  <a:srgbClr val="121212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IP</a:t>
            </a:r>
            <a:r>
              <a:rPr lang="zh-CN" altLang="en-US" b="1" i="0" dirty="0">
                <a:solidFill>
                  <a:srgbClr val="121212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代替域名后进行访问。比如访问百度域名，可以把访问改为</a:t>
            </a:r>
            <a:r>
              <a:rPr lang="en-US" altLang="zh-CN" b="1" i="0" dirty="0">
                <a:solidFill>
                  <a:srgbClr val="121212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202.108.22.5</a:t>
            </a:r>
            <a:r>
              <a:rPr lang="zh-CN" altLang="en-US" b="1" i="0" dirty="0">
                <a:solidFill>
                  <a:srgbClr val="121212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，从而绕开域名劫持 。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DNS</a:t>
            </a:r>
            <a:r>
              <a:rPr lang="zh-CN" altLang="en-US" dirty="0"/>
              <a:t>劫持防范基础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5DA3F6C-4A96-FA3E-1C5E-BEA93625BD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8278" y="1685679"/>
            <a:ext cx="3310159" cy="4440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894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/>
          <p:cNvSpPr>
            <a:spLocks noGrp="1"/>
          </p:cNvSpPr>
          <p:nvPr>
            <p:ph sz="quarter" idx="10"/>
          </p:nvPr>
        </p:nvSpPr>
        <p:spPr>
          <a:xfrm>
            <a:off x="494025" y="1685678"/>
            <a:ext cx="4346107" cy="3945101"/>
          </a:xfrm>
        </p:spPr>
        <p:txBody>
          <a:bodyPr>
            <a:normAutofit/>
          </a:bodyPr>
          <a:lstStyle/>
          <a:p>
            <a:pPr algn="just"/>
            <a:r>
              <a:rPr lang="en-US" altLang="zh-CN" b="1" i="0" dirty="0">
                <a:solidFill>
                  <a:srgbClr val="121212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1</a:t>
            </a:r>
            <a:r>
              <a:rPr lang="zh-CN" altLang="en-US" b="1" i="0" dirty="0">
                <a:solidFill>
                  <a:srgbClr val="121212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、建议使用复杂的密码重置路由器的默认密码。</a:t>
            </a:r>
          </a:p>
          <a:p>
            <a:pPr algn="just"/>
            <a:r>
              <a:rPr lang="en-US" altLang="zh-CN" b="1" i="0" dirty="0">
                <a:solidFill>
                  <a:srgbClr val="121212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2</a:t>
            </a:r>
            <a:r>
              <a:rPr lang="zh-CN" altLang="en-US" b="1" i="0" dirty="0">
                <a:solidFill>
                  <a:srgbClr val="121212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、使用</a:t>
            </a:r>
            <a:r>
              <a:rPr lang="en-US" altLang="zh-CN" b="1" i="0" dirty="0">
                <a:solidFill>
                  <a:srgbClr val="121212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DNS</a:t>
            </a:r>
            <a:r>
              <a:rPr lang="zh-CN" altLang="en-US" b="1" i="0" dirty="0">
                <a:solidFill>
                  <a:srgbClr val="121212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注册器时使用双因素身份验证，并修补路由器中存在的所有漏洞以避免危害。</a:t>
            </a:r>
          </a:p>
          <a:p>
            <a:pPr algn="just"/>
            <a:r>
              <a:rPr lang="en-US" altLang="zh-CN" b="1" i="0" dirty="0">
                <a:solidFill>
                  <a:srgbClr val="121212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3</a:t>
            </a:r>
            <a:r>
              <a:rPr lang="zh-CN" altLang="en-US" b="1" i="0" dirty="0">
                <a:solidFill>
                  <a:srgbClr val="121212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、最好远离不受信任的网站，避免下载任何免费的东西。</a:t>
            </a:r>
          </a:p>
          <a:p>
            <a:pPr algn="just"/>
            <a:r>
              <a:rPr lang="en-US" altLang="zh-CN" b="1" i="0" dirty="0">
                <a:solidFill>
                  <a:srgbClr val="121212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4</a:t>
            </a:r>
            <a:r>
              <a:rPr lang="zh-CN" altLang="en-US" b="1" i="0" dirty="0">
                <a:solidFill>
                  <a:srgbClr val="121212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、如果您已被感染，建议删除</a:t>
            </a:r>
            <a:r>
              <a:rPr lang="en-US" altLang="zh-CN" b="1" i="0" dirty="0">
                <a:solidFill>
                  <a:srgbClr val="121212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HOSTS</a:t>
            </a:r>
            <a:r>
              <a:rPr lang="zh-CN" altLang="en-US" b="1" i="0" dirty="0">
                <a:solidFill>
                  <a:srgbClr val="121212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文件的内容并重置</a:t>
            </a:r>
            <a:r>
              <a:rPr lang="en-US" altLang="zh-CN" b="1" i="0" dirty="0">
                <a:solidFill>
                  <a:srgbClr val="121212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Hosts File</a:t>
            </a:r>
            <a:r>
              <a:rPr lang="zh-CN" altLang="en-US" b="1" i="0" dirty="0">
                <a:solidFill>
                  <a:srgbClr val="121212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。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DNS</a:t>
            </a:r>
            <a:r>
              <a:rPr lang="zh-CN" altLang="en-US" dirty="0"/>
              <a:t>劫持应对方法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24BC69A-E7A6-C5EC-AF95-354912C1FA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8868" y="1635832"/>
            <a:ext cx="3091107" cy="465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263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/>
          <p:cNvSpPr>
            <a:spLocks noGrp="1"/>
          </p:cNvSpPr>
          <p:nvPr>
            <p:ph sz="quarter" idx="10"/>
          </p:nvPr>
        </p:nvSpPr>
        <p:spPr>
          <a:xfrm>
            <a:off x="494025" y="1685678"/>
            <a:ext cx="3534835" cy="3972602"/>
          </a:xfrm>
        </p:spPr>
        <p:txBody>
          <a:bodyPr>
            <a:normAutofit/>
          </a:bodyPr>
          <a:lstStyle/>
          <a:p>
            <a:pPr algn="just"/>
            <a:r>
              <a:rPr lang="en-US" altLang="zh-CN" b="1" i="0" dirty="0">
                <a:solidFill>
                  <a:srgbClr val="121212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5</a:t>
            </a:r>
            <a:r>
              <a:rPr lang="zh-CN" altLang="en-US" b="1" i="0" dirty="0">
                <a:solidFill>
                  <a:srgbClr val="121212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、为防止</a:t>
            </a:r>
            <a:r>
              <a:rPr lang="en-US" altLang="zh-CN" b="1" i="0" dirty="0">
                <a:solidFill>
                  <a:srgbClr val="121212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DNS</a:t>
            </a:r>
            <a:r>
              <a:rPr lang="zh-CN" altLang="en-US" b="1" i="0" dirty="0">
                <a:solidFill>
                  <a:srgbClr val="121212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劫持，始终建议使用良好的安全软件和防病毒程序，并确保定期更新软件。</a:t>
            </a:r>
          </a:p>
          <a:p>
            <a:pPr algn="just"/>
            <a:r>
              <a:rPr lang="en-US" altLang="zh-CN" b="1" i="0" dirty="0">
                <a:solidFill>
                  <a:srgbClr val="121212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6</a:t>
            </a:r>
            <a:r>
              <a:rPr lang="zh-CN" altLang="en-US" b="1" i="0" dirty="0">
                <a:solidFill>
                  <a:srgbClr val="121212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、安全专家建议使用公共</a:t>
            </a:r>
            <a:r>
              <a:rPr lang="en-US" altLang="zh-CN" b="1" i="0" dirty="0">
                <a:solidFill>
                  <a:srgbClr val="121212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DNS</a:t>
            </a:r>
            <a:r>
              <a:rPr lang="zh-CN" altLang="en-US" b="1" i="0" dirty="0">
                <a:solidFill>
                  <a:srgbClr val="121212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服务器。</a:t>
            </a:r>
          </a:p>
          <a:p>
            <a:pPr algn="just"/>
            <a:r>
              <a:rPr lang="en-US" altLang="zh-CN" b="1" i="0" dirty="0">
                <a:solidFill>
                  <a:srgbClr val="121212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7</a:t>
            </a:r>
            <a:r>
              <a:rPr lang="zh-CN" altLang="en-US" b="1" i="0" dirty="0">
                <a:solidFill>
                  <a:srgbClr val="121212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、最好定期检查您的</a:t>
            </a:r>
            <a:r>
              <a:rPr lang="en-US" altLang="zh-CN" b="1" i="0" dirty="0">
                <a:solidFill>
                  <a:srgbClr val="121212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DNS</a:t>
            </a:r>
            <a:r>
              <a:rPr lang="zh-CN" altLang="en-US" b="1" i="0" dirty="0">
                <a:solidFill>
                  <a:srgbClr val="121212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设置是否已修改，并确保您的</a:t>
            </a:r>
            <a:r>
              <a:rPr lang="en-US" altLang="zh-CN" b="1" i="0" dirty="0">
                <a:solidFill>
                  <a:srgbClr val="121212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DNS</a:t>
            </a:r>
            <a:r>
              <a:rPr lang="zh-CN" altLang="en-US" b="1" i="0" dirty="0">
                <a:solidFill>
                  <a:srgbClr val="121212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服务器是安全的。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DNS</a:t>
            </a:r>
            <a:r>
              <a:rPr lang="zh-CN" altLang="en-US" dirty="0"/>
              <a:t>劫持应对方法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2B6305B-B61A-3418-6512-0C9176C591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947363"/>
            <a:ext cx="3585639" cy="3600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341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ea"/>
                <a:ea typeface="+mn-ea"/>
              </a:rPr>
              <a:t>谢谢！</a:t>
            </a:r>
          </a:p>
        </p:txBody>
      </p:sp>
    </p:spTree>
    <p:extLst>
      <p:ext uri="{BB962C8B-B14F-4D97-AF65-F5344CB8AC3E}">
        <p14:creationId xmlns:p14="http://schemas.microsoft.com/office/powerpoint/2010/main" val="13629736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目录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Freeform 10"/>
          <p:cNvSpPr>
            <a:spLocks/>
          </p:cNvSpPr>
          <p:nvPr userDrawn="1"/>
        </p:nvSpPr>
        <p:spPr bwMode="auto">
          <a:xfrm>
            <a:off x="1841535" y="1367357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5" name="文本框 4"/>
          <p:cNvSpPr txBox="1"/>
          <p:nvPr userDrawn="1"/>
        </p:nvSpPr>
        <p:spPr>
          <a:xfrm>
            <a:off x="2071646" y="1303550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接连接符 6"/>
          <p:cNvCxnSpPr>
            <a:stCxn id="4" idx="6"/>
          </p:cNvCxnSpPr>
          <p:nvPr/>
        </p:nvCxnSpPr>
        <p:spPr>
          <a:xfrm>
            <a:off x="2534033" y="1711215"/>
            <a:ext cx="450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2915073" y="1274734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DNS</a:t>
            </a:r>
            <a:r>
              <a:rPr lang="zh-CN" altLang="en-US" sz="2400" dirty="0"/>
              <a:t>介绍</a:t>
            </a:r>
          </a:p>
        </p:txBody>
      </p:sp>
      <p:sp>
        <p:nvSpPr>
          <p:cNvPr id="13" name="Freeform 10"/>
          <p:cNvSpPr>
            <a:spLocks/>
          </p:cNvSpPr>
          <p:nvPr userDrawn="1"/>
        </p:nvSpPr>
        <p:spPr bwMode="auto">
          <a:xfrm>
            <a:off x="1841535" y="2287330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14" name="文本框 13"/>
          <p:cNvSpPr txBox="1"/>
          <p:nvPr userDrawn="1"/>
        </p:nvSpPr>
        <p:spPr>
          <a:xfrm>
            <a:off x="2071646" y="2223523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5" name="直接连接符 14"/>
          <p:cNvCxnSpPr>
            <a:stCxn id="13" idx="6"/>
          </p:cNvCxnSpPr>
          <p:nvPr/>
        </p:nvCxnSpPr>
        <p:spPr>
          <a:xfrm>
            <a:off x="2534033" y="2631188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2915073" y="2194707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DNS</a:t>
            </a:r>
            <a:r>
              <a:rPr lang="zh-CN" altLang="en-US" sz="2400" dirty="0"/>
              <a:t>劫持原理</a:t>
            </a:r>
          </a:p>
        </p:txBody>
      </p:sp>
      <p:sp>
        <p:nvSpPr>
          <p:cNvPr id="18" name="Freeform 10"/>
          <p:cNvSpPr>
            <a:spLocks/>
          </p:cNvSpPr>
          <p:nvPr userDrawn="1"/>
        </p:nvSpPr>
        <p:spPr bwMode="auto">
          <a:xfrm>
            <a:off x="1841535" y="3207303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2071646" y="3143496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0" name="直接连接符 19"/>
          <p:cNvCxnSpPr>
            <a:stCxn id="18" idx="6"/>
          </p:cNvCxnSpPr>
          <p:nvPr/>
        </p:nvCxnSpPr>
        <p:spPr>
          <a:xfrm>
            <a:off x="2534033" y="3551161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2915073" y="3114680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DNS</a:t>
            </a:r>
            <a:r>
              <a:rPr lang="zh-CN" altLang="en-US" sz="2400" dirty="0"/>
              <a:t>劫持实验</a:t>
            </a:r>
          </a:p>
        </p:txBody>
      </p:sp>
      <p:sp>
        <p:nvSpPr>
          <p:cNvPr id="23" name="Freeform 10"/>
          <p:cNvSpPr>
            <a:spLocks/>
          </p:cNvSpPr>
          <p:nvPr userDrawn="1"/>
        </p:nvSpPr>
        <p:spPr bwMode="auto">
          <a:xfrm>
            <a:off x="1841535" y="4127276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24" name="文本框 23"/>
          <p:cNvSpPr txBox="1"/>
          <p:nvPr userDrawn="1"/>
        </p:nvSpPr>
        <p:spPr>
          <a:xfrm>
            <a:off x="2071646" y="4063469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5" name="直接连接符 24"/>
          <p:cNvCxnSpPr>
            <a:stCxn id="23" idx="6"/>
          </p:cNvCxnSpPr>
          <p:nvPr/>
        </p:nvCxnSpPr>
        <p:spPr>
          <a:xfrm>
            <a:off x="2534033" y="4471134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2915073" y="4034653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DNS</a:t>
            </a:r>
            <a:r>
              <a:rPr lang="zh-CN" altLang="en-US" sz="2400" dirty="0"/>
              <a:t>劫持防范</a:t>
            </a:r>
          </a:p>
        </p:txBody>
      </p:sp>
    </p:spTree>
    <p:extLst>
      <p:ext uri="{BB962C8B-B14F-4D97-AF65-F5344CB8AC3E}">
        <p14:creationId xmlns:p14="http://schemas.microsoft.com/office/powerpoint/2010/main" val="1846209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/>
          <p:cNvSpPr>
            <a:spLocks noGrp="1"/>
          </p:cNvSpPr>
          <p:nvPr>
            <p:ph sz="quarter" idx="10"/>
          </p:nvPr>
        </p:nvSpPr>
        <p:spPr>
          <a:xfrm>
            <a:off x="494025" y="1685678"/>
            <a:ext cx="7836243" cy="492149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DNS</a:t>
            </a:r>
            <a:r>
              <a:rPr lang="zh-CN" altLang="en-US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（</a:t>
            </a:r>
            <a:r>
              <a:rPr lang="en-US" altLang="zh-CN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Domain Name System</a:t>
            </a:r>
            <a:r>
              <a:rPr lang="zh-CN" altLang="en-US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，域名系统），因特网上作为域名和</a:t>
            </a:r>
            <a:r>
              <a:rPr lang="en-US" altLang="zh-CN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IP</a:t>
            </a:r>
            <a:r>
              <a:rPr lang="zh-CN" altLang="en-US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地址相互映射的一个分布式数据库，能够使用户更方便的访问互联网。</a:t>
            </a:r>
            <a:endParaRPr lang="en-US" altLang="zh-CN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由于计算机在进行网络通讯时只能识别</a:t>
            </a:r>
            <a:r>
              <a:rPr lang="en-US" altLang="zh-CN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IP</a:t>
            </a:r>
            <a:r>
              <a:rPr lang="zh-CN" altLang="en-US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地址（如：</a:t>
            </a:r>
            <a:r>
              <a:rPr lang="en-US" altLang="zh-CN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192.30.255.112</a:t>
            </a:r>
            <a:r>
              <a:rPr lang="zh-CN" altLang="en-US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），而普通人对无意义数字是很难记忆的，所以我们需要把</a:t>
            </a:r>
            <a:r>
              <a:rPr lang="en-US" altLang="zh-CN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IP</a:t>
            </a:r>
            <a:r>
              <a:rPr lang="zh-CN" altLang="en-US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地址翻译成域名。当我们在浏览器里输入域名的时候，通过</a:t>
            </a:r>
            <a:r>
              <a:rPr lang="en-US" altLang="zh-CN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DNS</a:t>
            </a:r>
            <a:r>
              <a:rPr lang="zh-CN" altLang="en-US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解析，让我们看到相应</a:t>
            </a:r>
            <a:r>
              <a:rPr lang="en-US" altLang="zh-CN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IP</a:t>
            </a:r>
            <a:r>
              <a:rPr lang="zh-CN" altLang="en-US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地址的网站。我们可以把</a:t>
            </a:r>
            <a:r>
              <a:rPr lang="en-US" altLang="zh-CN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DNS</a:t>
            </a:r>
            <a:r>
              <a:rPr lang="zh-CN" altLang="en-US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理解成转换域名与</a:t>
            </a:r>
            <a:r>
              <a:rPr lang="en-US" altLang="zh-CN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IP</a:t>
            </a:r>
            <a:r>
              <a:rPr lang="zh-CN" altLang="en-US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地址之间的“翻译器”。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什么是</a:t>
            </a:r>
            <a:r>
              <a:rPr lang="en-US" altLang="zh-CN" dirty="0"/>
              <a:t>DNS</a:t>
            </a:r>
            <a:r>
              <a:rPr lang="zh-CN" altLang="en-US" dirty="0"/>
              <a:t>？</a:t>
            </a:r>
          </a:p>
        </p:txBody>
      </p:sp>
    </p:spTree>
    <p:extLst>
      <p:ext uri="{BB962C8B-B14F-4D97-AF65-F5344CB8AC3E}">
        <p14:creationId xmlns:p14="http://schemas.microsoft.com/office/powerpoint/2010/main" val="233054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/>
          <p:cNvSpPr>
            <a:spLocks noGrp="1"/>
          </p:cNvSpPr>
          <p:nvPr>
            <p:ph sz="quarter" idx="10"/>
          </p:nvPr>
        </p:nvSpPr>
        <p:spPr>
          <a:xfrm>
            <a:off x="494025" y="1685678"/>
            <a:ext cx="7836243" cy="492149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域名  域名系统是一个分布式和层级结构的数据库，包含域名和主机名。</a:t>
            </a:r>
            <a:r>
              <a:rPr lang="en-US" altLang="zh-CN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DNS</a:t>
            </a:r>
            <a:r>
              <a:rPr lang="zh-CN" altLang="en-US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数据库中的名称采用分层树状结构的命名方式。域名由单个“</a:t>
            </a:r>
            <a:r>
              <a:rPr lang="en-US" altLang="zh-CN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.”</a:t>
            </a:r>
            <a:r>
              <a:rPr lang="zh-CN" altLang="en-US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分隔开，标示出根域和各级域的位置，例如：</a:t>
            </a:r>
            <a:r>
              <a:rPr lang="en-US" altLang="zh-CN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www.taobao.com</a:t>
            </a:r>
            <a:r>
              <a:rPr lang="zh-CN" altLang="en-US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。</a:t>
            </a:r>
            <a:endParaRPr lang="en-US" altLang="zh-CN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lnSpc>
                <a:spcPct val="150000"/>
              </a:lnSpc>
            </a:pPr>
            <a:endParaRPr lang="en-US" altLang="zh-CN" b="1" dirty="0"/>
          </a:p>
          <a:p>
            <a:pPr>
              <a:lnSpc>
                <a:spcPct val="150000"/>
              </a:lnSpc>
            </a:pPr>
            <a:endParaRPr lang="en-US" altLang="zh-CN" b="1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域名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979E7F5-EF7B-5E4B-1BB9-36F837A50F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7485" y="3510957"/>
            <a:ext cx="3169030" cy="2827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210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/>
          <p:cNvSpPr>
            <a:spLocks noGrp="1"/>
          </p:cNvSpPr>
          <p:nvPr>
            <p:ph sz="quarter" idx="10"/>
          </p:nvPr>
        </p:nvSpPr>
        <p:spPr>
          <a:xfrm>
            <a:off x="494025" y="1685678"/>
            <a:ext cx="7836243" cy="492149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DNS</a:t>
            </a:r>
            <a:r>
              <a:rPr lang="zh-CN" altLang="en-US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服务器是进行域名和与之对应的</a:t>
            </a:r>
            <a:r>
              <a:rPr lang="en-US" altLang="zh-CN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IP</a:t>
            </a:r>
            <a:r>
              <a:rPr lang="zh-CN" altLang="en-US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地址转换的服务器。</a:t>
            </a:r>
            <a:r>
              <a:rPr lang="en-US" altLang="zh-CN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DNS</a:t>
            </a:r>
            <a:r>
              <a:rPr lang="zh-CN" altLang="en-US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中保存了一张域名和与之相对应的</a:t>
            </a:r>
            <a:r>
              <a:rPr lang="en-US" altLang="zh-CN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IP</a:t>
            </a:r>
            <a:r>
              <a:rPr lang="zh-CN" altLang="en-US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地址的表，以解析消息的域名。</a:t>
            </a:r>
            <a:endParaRPr lang="en-US" altLang="zh-CN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当用户想要在主机上访问某个网页时，需要想</a:t>
            </a:r>
            <a:r>
              <a:rPr lang="en-US" altLang="zh-CN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DNS</a:t>
            </a:r>
            <a:r>
              <a:rPr lang="zh-CN" altLang="en-US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服务器发出解析请求，</a:t>
            </a:r>
            <a:r>
              <a:rPr lang="en-US" altLang="zh-CN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DNS</a:t>
            </a:r>
            <a:r>
              <a:rPr lang="zh-CN" altLang="en-US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服务器查询获取指向的</a:t>
            </a:r>
            <a:r>
              <a:rPr lang="en-US" altLang="zh-CN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IP</a:t>
            </a:r>
            <a:r>
              <a:rPr lang="zh-CN" altLang="en-US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地址，将</a:t>
            </a:r>
            <a:r>
              <a:rPr lang="en-US" altLang="zh-CN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IP</a:t>
            </a:r>
            <a:r>
              <a:rPr lang="zh-CN" altLang="en-US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地址返回到用户主机浏览器上，从而得以访问网页。</a:t>
            </a:r>
            <a:endParaRPr lang="en-US" altLang="zh-CN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我们攻击的方式则是拦截靶机的</a:t>
            </a:r>
            <a:r>
              <a:rPr lang="en-US" altLang="zh-CN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DNS</a:t>
            </a:r>
            <a:r>
              <a:rPr lang="zh-CN" altLang="en-US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解析请求，将其重定向到恶意网站中，以此来获取一些重要的私人信息。</a:t>
            </a:r>
            <a:endParaRPr lang="en-US" altLang="zh-CN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DNS</a:t>
            </a:r>
            <a:r>
              <a:rPr lang="zh-CN" altLang="en-US" dirty="0"/>
              <a:t>服务器</a:t>
            </a:r>
          </a:p>
        </p:txBody>
      </p:sp>
    </p:spTree>
    <p:extLst>
      <p:ext uri="{BB962C8B-B14F-4D97-AF65-F5344CB8AC3E}">
        <p14:creationId xmlns:p14="http://schemas.microsoft.com/office/powerpoint/2010/main" val="3123114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目录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Freeform 10"/>
          <p:cNvSpPr>
            <a:spLocks/>
          </p:cNvSpPr>
          <p:nvPr userDrawn="1"/>
        </p:nvSpPr>
        <p:spPr bwMode="auto">
          <a:xfrm>
            <a:off x="1841535" y="1367357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5" name="文本框 4"/>
          <p:cNvSpPr txBox="1"/>
          <p:nvPr userDrawn="1"/>
        </p:nvSpPr>
        <p:spPr>
          <a:xfrm>
            <a:off x="2071646" y="1303550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接连接符 6"/>
          <p:cNvCxnSpPr>
            <a:stCxn id="4" idx="6"/>
          </p:cNvCxnSpPr>
          <p:nvPr/>
        </p:nvCxnSpPr>
        <p:spPr>
          <a:xfrm>
            <a:off x="2534033" y="1711215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2915073" y="1274734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DNS</a:t>
            </a:r>
            <a:r>
              <a:rPr lang="zh-CN" altLang="en-US" sz="2400" dirty="0"/>
              <a:t>介绍</a:t>
            </a:r>
          </a:p>
        </p:txBody>
      </p:sp>
      <p:sp>
        <p:nvSpPr>
          <p:cNvPr id="13" name="Freeform 10"/>
          <p:cNvSpPr>
            <a:spLocks/>
          </p:cNvSpPr>
          <p:nvPr userDrawn="1"/>
        </p:nvSpPr>
        <p:spPr bwMode="auto">
          <a:xfrm>
            <a:off x="1841535" y="2287330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14" name="文本框 13"/>
          <p:cNvSpPr txBox="1"/>
          <p:nvPr userDrawn="1"/>
        </p:nvSpPr>
        <p:spPr>
          <a:xfrm>
            <a:off x="2071646" y="2223523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5" name="直接连接符 14"/>
          <p:cNvCxnSpPr>
            <a:stCxn id="13" idx="6"/>
          </p:cNvCxnSpPr>
          <p:nvPr/>
        </p:nvCxnSpPr>
        <p:spPr>
          <a:xfrm>
            <a:off x="2534033" y="2631188"/>
            <a:ext cx="450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2915073" y="2194707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DNS</a:t>
            </a:r>
            <a:r>
              <a:rPr lang="zh-CN" altLang="en-US" sz="2400" dirty="0"/>
              <a:t>劫持原理</a:t>
            </a:r>
          </a:p>
        </p:txBody>
      </p:sp>
      <p:sp>
        <p:nvSpPr>
          <p:cNvPr id="18" name="Freeform 10"/>
          <p:cNvSpPr>
            <a:spLocks/>
          </p:cNvSpPr>
          <p:nvPr userDrawn="1"/>
        </p:nvSpPr>
        <p:spPr bwMode="auto">
          <a:xfrm>
            <a:off x="1841535" y="3207303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2071646" y="3143496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0" name="直接连接符 19"/>
          <p:cNvCxnSpPr>
            <a:stCxn id="18" idx="6"/>
          </p:cNvCxnSpPr>
          <p:nvPr/>
        </p:nvCxnSpPr>
        <p:spPr>
          <a:xfrm>
            <a:off x="2534033" y="3551161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2915073" y="3114680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DNS</a:t>
            </a:r>
            <a:r>
              <a:rPr lang="zh-CN" altLang="en-US" sz="2400" dirty="0"/>
              <a:t>劫持实验</a:t>
            </a:r>
          </a:p>
        </p:txBody>
      </p:sp>
      <p:sp>
        <p:nvSpPr>
          <p:cNvPr id="23" name="Freeform 10"/>
          <p:cNvSpPr>
            <a:spLocks/>
          </p:cNvSpPr>
          <p:nvPr userDrawn="1"/>
        </p:nvSpPr>
        <p:spPr bwMode="auto">
          <a:xfrm>
            <a:off x="1841535" y="4127276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24" name="文本框 23"/>
          <p:cNvSpPr txBox="1"/>
          <p:nvPr userDrawn="1"/>
        </p:nvSpPr>
        <p:spPr>
          <a:xfrm>
            <a:off x="2071646" y="4063469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5" name="直接连接符 24"/>
          <p:cNvCxnSpPr>
            <a:stCxn id="23" idx="6"/>
          </p:cNvCxnSpPr>
          <p:nvPr/>
        </p:nvCxnSpPr>
        <p:spPr>
          <a:xfrm>
            <a:off x="2534033" y="4471134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2915073" y="4034653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DNS</a:t>
            </a:r>
            <a:r>
              <a:rPr lang="zh-CN" altLang="en-US" sz="2400" dirty="0"/>
              <a:t>劫持防范</a:t>
            </a:r>
          </a:p>
        </p:txBody>
      </p:sp>
    </p:spTree>
    <p:extLst>
      <p:ext uri="{BB962C8B-B14F-4D97-AF65-F5344CB8AC3E}">
        <p14:creationId xmlns:p14="http://schemas.microsoft.com/office/powerpoint/2010/main" val="35952792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altLang="zh-CN" b="1" i="0" dirty="0">
                <a:solidFill>
                  <a:srgbClr val="121212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DNS</a:t>
            </a:r>
            <a:r>
              <a:rPr lang="zh-CN" altLang="en-US" b="1" i="0" dirty="0">
                <a:solidFill>
                  <a:srgbClr val="121212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（域名系统）的作用是把网络地址（域名，以一个字符串的形式）对应到真实的计算机能够识别的网络地址（</a:t>
            </a:r>
            <a:r>
              <a:rPr lang="en-US" altLang="zh-CN" b="1" i="0" dirty="0">
                <a:solidFill>
                  <a:srgbClr val="121212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IP</a:t>
            </a:r>
            <a:r>
              <a:rPr lang="zh-CN" altLang="en-US" b="1" i="0" dirty="0">
                <a:solidFill>
                  <a:srgbClr val="121212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地址），以便计算机能够进一步通信，传递网址和内容等。</a:t>
            </a:r>
            <a:endParaRPr lang="en-US" altLang="zh-CN" b="1" i="0" dirty="0">
              <a:solidFill>
                <a:srgbClr val="121212"/>
              </a:solidFill>
              <a:effectLst/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en-US" altLang="zh-CN" b="1" i="0" dirty="0">
                <a:solidFill>
                  <a:srgbClr val="121212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DNS</a:t>
            </a:r>
            <a:r>
              <a:rPr lang="zh-CN" altLang="en-US" b="1" i="0" dirty="0">
                <a:solidFill>
                  <a:srgbClr val="121212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（域名系统）劫持又叫域名劫持，指攻击者利用</a:t>
            </a:r>
            <a:r>
              <a:rPr lang="zh-CN" altLang="en-US" b="1" dirty="0">
                <a:solidFill>
                  <a:srgbClr val="121212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某种</a:t>
            </a:r>
            <a:r>
              <a:rPr lang="zh-CN" altLang="en-US" b="1" i="0" dirty="0">
                <a:solidFill>
                  <a:srgbClr val="121212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攻击手段，篡改了某个域名的解析结果，使得指向该域名的</a:t>
            </a:r>
            <a:r>
              <a:rPr lang="en-US" altLang="zh-CN" b="1" i="0" dirty="0">
                <a:solidFill>
                  <a:srgbClr val="121212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IP</a:t>
            </a:r>
            <a:r>
              <a:rPr lang="zh-CN" altLang="en-US" b="1" i="0" dirty="0">
                <a:solidFill>
                  <a:srgbClr val="121212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变成了另一个</a:t>
            </a:r>
            <a:r>
              <a:rPr lang="en-US" altLang="zh-CN" b="1" i="0" dirty="0">
                <a:solidFill>
                  <a:srgbClr val="121212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IP</a:t>
            </a:r>
            <a:r>
              <a:rPr lang="zh-CN" altLang="en-US" b="1" i="0" dirty="0">
                <a:solidFill>
                  <a:srgbClr val="121212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，导致对相应网址的访问被劫持到另一个</a:t>
            </a:r>
            <a:r>
              <a:rPr lang="zh-CN" altLang="en-US" b="1" dirty="0">
                <a:solidFill>
                  <a:srgbClr val="121212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假冒的</a:t>
            </a:r>
            <a:r>
              <a:rPr lang="zh-CN" altLang="en-US" b="1" i="0" dirty="0">
                <a:solidFill>
                  <a:srgbClr val="121212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或者不可达的网址，从而实现非法窃取用户信息或者破坏正常网络服务的目的。</a:t>
            </a:r>
            <a:endParaRPr lang="en-US" altLang="zh-CN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DNS</a:t>
            </a:r>
            <a:r>
              <a:rPr lang="zh-CN" altLang="en-US" dirty="0"/>
              <a:t>劫持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123E97D-7F97-2DCE-93AF-DED8B1770B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3007" y="4730042"/>
            <a:ext cx="2482978" cy="1536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666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zh-CN" altLang="en-US" b="1" i="0" dirty="0">
                <a:solidFill>
                  <a:srgbClr val="121212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要执行</a:t>
            </a:r>
            <a:r>
              <a:rPr lang="en-US" altLang="zh-CN" b="1" i="0" dirty="0">
                <a:solidFill>
                  <a:srgbClr val="121212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DNS</a:t>
            </a:r>
            <a:r>
              <a:rPr lang="zh-CN" altLang="en-US" b="1" i="0" dirty="0">
                <a:solidFill>
                  <a:srgbClr val="121212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劫持攻击，攻击者要么在用户的系统上安装恶意软件，要么通过利用已知漏洞或破解</a:t>
            </a:r>
            <a:r>
              <a:rPr lang="en-US" altLang="zh-CN" b="1" i="0" dirty="0">
                <a:solidFill>
                  <a:srgbClr val="121212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DNS</a:t>
            </a:r>
            <a:r>
              <a:rPr lang="zh-CN" altLang="en-US" b="1" i="0" dirty="0">
                <a:solidFill>
                  <a:srgbClr val="121212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通信来接管路由器。</a:t>
            </a:r>
            <a:endParaRPr lang="en-US" altLang="zh-CN" b="1" i="0" dirty="0">
              <a:solidFill>
                <a:srgbClr val="121212"/>
              </a:solidFill>
              <a:effectLst/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endParaRPr lang="en-US" altLang="zh-CN" b="1" i="0" dirty="0">
              <a:solidFill>
                <a:srgbClr val="121212"/>
              </a:solidFill>
              <a:effectLst/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zh-CN" altLang="en-US" b="1" i="0" dirty="0">
                <a:solidFill>
                  <a:srgbClr val="121212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攻击涉及破坏用户的系统</a:t>
            </a:r>
            <a:r>
              <a:rPr lang="en-US" altLang="zh-CN" b="1" i="0" dirty="0">
                <a:solidFill>
                  <a:srgbClr val="121212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DNS(TCP / IP)</a:t>
            </a:r>
            <a:r>
              <a:rPr lang="zh-CN" altLang="en-US" b="1" i="0" dirty="0">
                <a:solidFill>
                  <a:srgbClr val="121212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设置，以将其重定向到“</a:t>
            </a:r>
            <a:r>
              <a:rPr lang="en-US" altLang="zh-CN" b="1" i="0" dirty="0">
                <a:solidFill>
                  <a:srgbClr val="121212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Rogue DNS”</a:t>
            </a:r>
            <a:r>
              <a:rPr lang="zh-CN" altLang="en-US" b="1" i="0" dirty="0">
                <a:solidFill>
                  <a:srgbClr val="121212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服务器，从而使默认</a:t>
            </a:r>
            <a:r>
              <a:rPr lang="en-US" altLang="zh-CN" b="1" i="0" dirty="0">
                <a:solidFill>
                  <a:srgbClr val="121212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DNS</a:t>
            </a:r>
            <a:r>
              <a:rPr lang="zh-CN" altLang="en-US" b="1" i="0" dirty="0">
                <a:solidFill>
                  <a:srgbClr val="121212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设置无效。</a:t>
            </a:r>
            <a:endParaRPr lang="en-US" altLang="zh-CN" b="1" i="0" dirty="0">
              <a:solidFill>
                <a:srgbClr val="121212"/>
              </a:solidFill>
              <a:effectLst/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endParaRPr lang="en-US" altLang="zh-CN" b="1" i="0" dirty="0">
              <a:solidFill>
                <a:srgbClr val="121212"/>
              </a:solidFill>
              <a:effectLst/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zh-CN" altLang="en-US" b="1" i="0" dirty="0">
                <a:solidFill>
                  <a:srgbClr val="121212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我们采取利用</a:t>
            </a:r>
            <a:r>
              <a:rPr lang="en-US" altLang="zh-CN" b="1" dirty="0">
                <a:solidFill>
                  <a:srgbClr val="121212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E</a:t>
            </a:r>
            <a:r>
              <a:rPr lang="en-US" altLang="zh-CN" b="1" i="0" dirty="0">
                <a:solidFill>
                  <a:srgbClr val="121212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ttercap</a:t>
            </a:r>
            <a:r>
              <a:rPr lang="zh-CN" altLang="en-US" b="1" dirty="0">
                <a:solidFill>
                  <a:srgbClr val="121212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工具进行拦截靶机与正常</a:t>
            </a:r>
            <a:r>
              <a:rPr lang="en-US" altLang="zh-CN" b="1" dirty="0">
                <a:solidFill>
                  <a:srgbClr val="121212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DNS</a:t>
            </a:r>
            <a:r>
              <a:rPr lang="zh-CN" altLang="en-US" b="1" dirty="0">
                <a:solidFill>
                  <a:srgbClr val="121212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服务器的通信，来篡改靶机的</a:t>
            </a:r>
            <a:r>
              <a:rPr lang="en-US" altLang="zh-CN" b="1" dirty="0">
                <a:solidFill>
                  <a:srgbClr val="121212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DNS</a:t>
            </a:r>
            <a:r>
              <a:rPr lang="zh-CN" altLang="en-US" b="1" dirty="0">
                <a:solidFill>
                  <a:srgbClr val="121212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解析结果。</a:t>
            </a:r>
            <a:endParaRPr lang="en-US" altLang="zh-CN" b="1" i="0" dirty="0">
              <a:solidFill>
                <a:srgbClr val="121212"/>
              </a:solidFill>
              <a:effectLst/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DNS</a:t>
            </a:r>
            <a:r>
              <a:rPr lang="zh-CN" altLang="en-US" dirty="0"/>
              <a:t>劫持</a:t>
            </a:r>
          </a:p>
        </p:txBody>
      </p:sp>
    </p:spTree>
    <p:extLst>
      <p:ext uri="{BB962C8B-B14F-4D97-AF65-F5344CB8AC3E}">
        <p14:creationId xmlns:p14="http://schemas.microsoft.com/office/powerpoint/2010/main" val="1763925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2016-VI主题-蓝">
  <a:themeElements>
    <a:clrScheme name="VI蓝色版">
      <a:dk1>
        <a:srgbClr val="000000"/>
      </a:dk1>
      <a:lt1>
        <a:srgbClr val="FFFFFF"/>
      </a:lt1>
      <a:dk2>
        <a:srgbClr val="BD9F68"/>
      </a:dk2>
      <a:lt2>
        <a:srgbClr val="B5B5B6"/>
      </a:lt2>
      <a:accent1>
        <a:srgbClr val="004098"/>
      </a:accent1>
      <a:accent2>
        <a:srgbClr val="0086D1"/>
      </a:accent2>
      <a:accent3>
        <a:srgbClr val="338D27"/>
      </a:accent3>
      <a:accent4>
        <a:srgbClr val="00514E"/>
      </a:accent4>
      <a:accent5>
        <a:srgbClr val="FDD000"/>
      </a:accent5>
      <a:accent6>
        <a:srgbClr val="F08300"/>
      </a:accent6>
      <a:hlink>
        <a:srgbClr val="B5B5B6"/>
      </a:hlink>
      <a:folHlink>
        <a:srgbClr val="BD9F68"/>
      </a:folHlink>
    </a:clrScheme>
    <a:fontScheme name="自定义 7">
      <a:majorFont>
        <a:latin typeface="等线"/>
        <a:ea typeface="等线"/>
        <a:cs typeface=""/>
      </a:majorFont>
      <a:minorFont>
        <a:latin typeface="等线 Light"/>
        <a:ea typeface="等线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2016-VI主题-蓝" id="{1B918C6D-2D61-4306-88BA-3CA31BAAF13F}" vid="{A734D909-B61D-48C4-8B37-4CE497344009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2016-VI主题-蓝</Template>
  <TotalTime>2651</TotalTime>
  <Words>1345</Words>
  <Application>Microsoft Office PowerPoint</Application>
  <PresentationFormat>全屏显示(4:3)</PresentationFormat>
  <Paragraphs>144</Paragraphs>
  <Slides>28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35" baseType="lpstr">
      <vt:lpstr>等线</vt:lpstr>
      <vt:lpstr>等线 Light</vt:lpstr>
      <vt:lpstr>华文楷体</vt:lpstr>
      <vt:lpstr>微软雅黑</vt:lpstr>
      <vt:lpstr>Arial</vt:lpstr>
      <vt:lpstr>Calibri</vt:lpstr>
      <vt:lpstr>2016-VI主题-蓝</vt:lpstr>
      <vt:lpstr>DNS劫持</vt:lpstr>
      <vt:lpstr>目录 Contents</vt:lpstr>
      <vt:lpstr>目录 Contents</vt:lpstr>
      <vt:lpstr>什么是DNS？</vt:lpstr>
      <vt:lpstr>域名</vt:lpstr>
      <vt:lpstr>DNS服务器</vt:lpstr>
      <vt:lpstr>目录 Contents</vt:lpstr>
      <vt:lpstr>DNS劫持</vt:lpstr>
      <vt:lpstr>DNS劫持</vt:lpstr>
      <vt:lpstr>DNS劫持攻击类型</vt:lpstr>
      <vt:lpstr>DNS劫持攻击类型</vt:lpstr>
      <vt:lpstr>目录 Contents</vt:lpstr>
      <vt:lpstr>DNS劫持实验</vt:lpstr>
      <vt:lpstr>DNS劫持实验</vt:lpstr>
      <vt:lpstr>DNS劫持实验</vt:lpstr>
      <vt:lpstr>DNS劫持实验</vt:lpstr>
      <vt:lpstr>DNS劫持实验</vt:lpstr>
      <vt:lpstr>DNS劫持实验</vt:lpstr>
      <vt:lpstr>DNS劫持实验</vt:lpstr>
      <vt:lpstr>DNS劫持实验</vt:lpstr>
      <vt:lpstr>DNS劫持实验</vt:lpstr>
      <vt:lpstr>DNS劫持实验</vt:lpstr>
      <vt:lpstr>DNS劫持实验</vt:lpstr>
      <vt:lpstr>目录 Contents</vt:lpstr>
      <vt:lpstr>DNS劫持防范基础</vt:lpstr>
      <vt:lpstr>DNS劫持应对方法</vt:lpstr>
      <vt:lpstr>DNS劫持应对方法</vt:lpstr>
      <vt:lpstr>谢谢！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沈小丹</dc:creator>
  <cp:lastModifiedBy>CSD SJTU</cp:lastModifiedBy>
  <cp:revision>52</cp:revision>
  <dcterms:created xsi:type="dcterms:W3CDTF">2016-04-20T02:59:17Z</dcterms:created>
  <dcterms:modified xsi:type="dcterms:W3CDTF">2023-08-19T08:07:49Z</dcterms:modified>
</cp:coreProperties>
</file>